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Lst>
  <p:notesMasterIdLst>
    <p:notesMasterId r:id="rId30"/>
  </p:notesMasterIdLst>
  <p:handoutMasterIdLst>
    <p:handoutMasterId r:id="rId31"/>
  </p:handoutMasterIdLst>
  <p:sldIdLst>
    <p:sldId id="672" r:id="rId3"/>
    <p:sldId id="625" r:id="rId4"/>
    <p:sldId id="644" r:id="rId5"/>
    <p:sldId id="510" r:id="rId6"/>
    <p:sldId id="659" r:id="rId7"/>
    <p:sldId id="635" r:id="rId8"/>
    <p:sldId id="629" r:id="rId9"/>
    <p:sldId id="660" r:id="rId10"/>
    <p:sldId id="657" r:id="rId11"/>
    <p:sldId id="662" r:id="rId12"/>
    <p:sldId id="664" r:id="rId13"/>
    <p:sldId id="663" r:id="rId14"/>
    <p:sldId id="651" r:id="rId15"/>
    <p:sldId id="578" r:id="rId16"/>
    <p:sldId id="640" r:id="rId17"/>
    <p:sldId id="645" r:id="rId18"/>
    <p:sldId id="671" r:id="rId19"/>
    <p:sldId id="641" r:id="rId20"/>
    <p:sldId id="648" r:id="rId21"/>
    <p:sldId id="670" r:id="rId22"/>
    <p:sldId id="669" r:id="rId23"/>
    <p:sldId id="667" r:id="rId24"/>
    <p:sldId id="630" r:id="rId25"/>
    <p:sldId id="631" r:id="rId26"/>
    <p:sldId id="606" r:id="rId27"/>
    <p:sldId id="646" r:id="rId28"/>
    <p:sldId id="668"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4307F5D-1597-B140-890A-8B21C56A04DD}">
          <p14:sldIdLst>
            <p14:sldId id="672"/>
            <p14:sldId id="625"/>
            <p14:sldId id="644"/>
            <p14:sldId id="510"/>
            <p14:sldId id="659"/>
            <p14:sldId id="635"/>
            <p14:sldId id="629"/>
            <p14:sldId id="660"/>
            <p14:sldId id="657"/>
            <p14:sldId id="662"/>
            <p14:sldId id="664"/>
            <p14:sldId id="663"/>
            <p14:sldId id="651"/>
            <p14:sldId id="578"/>
            <p14:sldId id="640"/>
            <p14:sldId id="645"/>
            <p14:sldId id="671"/>
            <p14:sldId id="641"/>
            <p14:sldId id="648"/>
            <p14:sldId id="670"/>
            <p14:sldId id="669"/>
            <p14:sldId id="667"/>
            <p14:sldId id="630"/>
            <p14:sldId id="631"/>
            <p14:sldId id="606"/>
            <p14:sldId id="646"/>
            <p14:sldId id="66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ul Hopp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17232A"/>
    <a:srgbClr val="FF6600"/>
    <a:srgbClr val="AA0000"/>
    <a:srgbClr val="000000"/>
    <a:srgbClr val="008774"/>
    <a:srgbClr val="4C4C4C"/>
    <a:srgbClr val="01A38F"/>
    <a:srgbClr val="1F2E38"/>
    <a:srgbClr val="5CA830"/>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0" autoAdjust="0"/>
    <p:restoredTop sz="94006" autoAdjust="0"/>
  </p:normalViewPr>
  <p:slideViewPr>
    <p:cSldViewPr snapToGrid="0" snapToObjects="1">
      <p:cViewPr>
        <p:scale>
          <a:sx n="116" d="100"/>
          <a:sy n="116" d="100"/>
        </p:scale>
        <p:origin x="-848" y="-216"/>
      </p:cViewPr>
      <p:guideLst>
        <p:guide orient="horz" pos="1620"/>
        <p:guide pos="2880"/>
      </p:guideLst>
    </p:cSldViewPr>
  </p:slideViewPr>
  <p:notesTextViewPr>
    <p:cViewPr>
      <p:scale>
        <a:sx n="95" d="100"/>
        <a:sy n="95" d="100"/>
      </p:scale>
      <p:origin x="0" y="0"/>
    </p:cViewPr>
  </p:notesTextViewPr>
  <p:sorterViewPr>
    <p:cViewPr>
      <p:scale>
        <a:sx n="68" d="100"/>
        <a:sy n="68"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dPt>
          <c:dPt>
            <c:idx val="1"/>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108494984"/>
        <c:axId val="-2125488344"/>
      </c:barChart>
      <c:catAx>
        <c:axId val="-2108494984"/>
        <c:scaling>
          <c:orientation val="maxMin"/>
        </c:scaling>
        <c:delete val="1"/>
        <c:axPos val="l"/>
        <c:numFmt formatCode="General" sourceLinked="0"/>
        <c:majorTickMark val="none"/>
        <c:minorTickMark val="none"/>
        <c:tickLblPos val="nextTo"/>
        <c:crossAx val="-2125488344"/>
        <c:crosses val="autoZero"/>
        <c:auto val="1"/>
        <c:lblAlgn val="ctr"/>
        <c:lblOffset val="100"/>
        <c:noMultiLvlLbl val="1"/>
      </c:catAx>
      <c:valAx>
        <c:axId val="-2125488344"/>
        <c:scaling>
          <c:orientation val="minMax"/>
        </c:scaling>
        <c:delete val="0"/>
        <c:axPos val="t"/>
        <c:majorGridlines>
          <c:spPr>
            <a:ln w="12700" cap="flat">
              <a:solidFill>
                <a:srgbClr val="FF0000"/>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108494984"/>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10/18/17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10/18/17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120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Platforms</a:t>
            </a:r>
          </a:p>
          <a:p>
            <a:pPr marL="0" marR="0" lvl="0" indent="0" algn="l" rtl="0">
              <a:spcBef>
                <a:spcPts val="1200"/>
              </a:spcBef>
              <a:buClr>
                <a:schemeClr val="dk1"/>
              </a:buClr>
              <a:buSzPct val="25000"/>
              <a:buFont typeface="Arial"/>
              <a:buNone/>
            </a:pPr>
            <a:r>
              <a:rPr lang="en-US" sz="1200" b="0" i="0" u="none" strike="noStrike" cap="none" baseline="0" dirty="0" err="1" smtClean="0">
                <a:solidFill>
                  <a:schemeClr val="dk1"/>
                </a:solidFill>
                <a:latin typeface="Verdana"/>
                <a:ea typeface="Verdana"/>
                <a:cs typeface="Verdana"/>
                <a:sym typeface="Verdana"/>
              </a:rPr>
              <a:t>PaaS</a:t>
            </a:r>
            <a:endParaRPr lang="en-US" sz="1200" b="0" i="0" u="none" strike="noStrike" cap="none" baseline="0"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200" b="0" i="0" u="none" strike="noStrike" cap="none" baseline="0" dirty="0" err="1" smtClean="0">
                <a:solidFill>
                  <a:schemeClr val="dk1"/>
                </a:solidFill>
                <a:latin typeface="Verdana"/>
                <a:ea typeface="Verdana"/>
                <a:cs typeface="Verdana"/>
                <a:sym typeface="Verdana"/>
              </a:rPr>
              <a:t>Microservices</a:t>
            </a:r>
            <a:endParaRPr lang="en-US" sz="1200" b="0" i="0" u="none" strike="noStrike" cap="none" baseline="0"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Cloud Native</a:t>
            </a: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Disruptive Companies Use Non-traditional, Modular Approaches to Software Systems</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10</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If you answer yes to any of these questions, you need a platform</a:t>
            </a:r>
          </a:p>
          <a:p>
            <a:pPr>
              <a:spcBef>
                <a:spcPts val="0"/>
              </a:spcBef>
              <a:buNone/>
            </a:pPr>
            <a:endParaRPr lang="en-US" dirty="0" smtClean="0">
              <a:solidFill>
                <a:schemeClr val="dk1"/>
              </a:solidFill>
            </a:endParaRPr>
          </a:p>
          <a:p>
            <a:pPr>
              <a:spcBef>
                <a:spcPts val="0"/>
              </a:spcBef>
              <a:buNone/>
            </a:pPr>
            <a:r>
              <a:rPr lang="en-US" dirty="0" smtClean="0">
                <a:solidFill>
                  <a:schemeClr val="dk1"/>
                </a:solidFill>
              </a:rPr>
              <a:t>People with Cloud Foundry on</a:t>
            </a:r>
            <a:r>
              <a:rPr lang="en-US" baseline="0" dirty="0" smtClean="0">
                <a:solidFill>
                  <a:schemeClr val="dk1"/>
                </a:solidFill>
              </a:rPr>
              <a:t> the right infrastructure say No to each question</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baseline="0" dirty="0" smtClean="0"/>
              <a:t>How you you characterize your IT stack?</a:t>
            </a:r>
          </a:p>
        </p:txBody>
      </p:sp>
    </p:spTree>
    <p:extLst>
      <p:ext uri="{BB962C8B-B14F-4D97-AF65-F5344CB8AC3E}">
        <p14:creationId xmlns:p14="http://schemas.microsoft.com/office/powerpoint/2010/main" val="367731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err="1" smtClean="0"/>
              <a:t>Whata</a:t>
            </a:r>
            <a:r>
              <a:rPr lang="en-US" dirty="0" smtClean="0"/>
              <a:t> are</a:t>
            </a:r>
            <a:r>
              <a:rPr lang="en-US" baseline="0" dirty="0" smtClean="0"/>
              <a:t> you currently using for tooling?</a:t>
            </a:r>
          </a:p>
          <a:p>
            <a:endParaRPr lang="en-US" dirty="0" smtClean="0"/>
          </a:p>
          <a:p>
            <a:r>
              <a:rPr lang="en-US" dirty="0" err="1" smtClean="0"/>
              <a:t>Hella</a:t>
            </a:r>
            <a:r>
              <a:rPr lang="en-US" baseline="0" dirty="0" smtClean="0"/>
              <a:t> </a:t>
            </a:r>
            <a:r>
              <a:rPr lang="en-US" baseline="0" dirty="0" err="1" smtClean="0"/>
              <a:t>vs</a:t>
            </a:r>
            <a:r>
              <a:rPr lang="en-US" baseline="0" dirty="0" smtClean="0"/>
              <a:t> </a:t>
            </a:r>
            <a:r>
              <a:rPr lang="en-US" baseline="0" dirty="0" err="1" smtClean="0"/>
              <a:t>Wiked</a:t>
            </a:r>
            <a:endParaRPr lang="en-US" baseline="0" dirty="0" smtClean="0"/>
          </a:p>
          <a:p>
            <a:r>
              <a:rPr lang="en-US" baseline="0" dirty="0" smtClean="0"/>
              <a:t>SF </a:t>
            </a:r>
            <a:r>
              <a:rPr lang="en-US" baseline="0" dirty="0" err="1" smtClean="0"/>
              <a:t>vs</a:t>
            </a:r>
            <a:r>
              <a:rPr lang="en-US" baseline="0" dirty="0" smtClean="0"/>
              <a:t> Boston</a:t>
            </a:r>
          </a:p>
          <a:p>
            <a:endParaRPr lang="en-US" dirty="0" smtClean="0"/>
          </a:p>
          <a:p>
            <a:endParaRPr lang="en-US" dirty="0" smtClean="0"/>
          </a:p>
          <a:p>
            <a:r>
              <a:rPr lang="en-US" dirty="0" smtClean="0"/>
              <a:t>True</a:t>
            </a:r>
            <a:r>
              <a:rPr lang="en-US" baseline="0" dirty="0" smtClean="0"/>
              <a:t> </a:t>
            </a:r>
            <a:r>
              <a:rPr lang="en-US" baseline="0" dirty="0" err="1" smtClean="0"/>
              <a:t>Multicloud</a:t>
            </a:r>
            <a:r>
              <a:rPr lang="en-US" baseline="0" dirty="0" smtClean="0"/>
              <a:t> portability</a:t>
            </a:r>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1919378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a:p>
            <a:endParaRPr lang="en-US" baseline="0" dirty="0" smtClean="0"/>
          </a:p>
          <a:p>
            <a:r>
              <a:rPr lang="en-US" baseline="0" dirty="0" smtClean="0"/>
              <a:t>Last time we sat down we discussed at a high level what Pivotal provides, today I want to go a bit further into the capabilities of the platform along with its integrations and points of interoperability with external systems.  Its important to note that Cloud Foundry is more than a tool, rather it is a cloud native platform, whereby the architecture is purpose built for running apps in the cloud, and itself is cloud agnostic, meaning you can run the same cloud foundry </a:t>
            </a:r>
            <a:r>
              <a:rPr lang="en-US" baseline="0" dirty="0" err="1" smtClean="0"/>
              <a:t>PaaS</a:t>
            </a:r>
            <a:r>
              <a:rPr lang="en-US" baseline="0" dirty="0" smtClean="0"/>
              <a:t> across any cloud provider.  To achieve this, cloud foundry is first and foremost built for running mission critical applications and </a:t>
            </a:r>
            <a:r>
              <a:rPr lang="en-US" baseline="0" dirty="0" err="1" smtClean="0"/>
              <a:t>microservices</a:t>
            </a:r>
            <a:r>
              <a:rPr lang="en-US" baseline="0" dirty="0" smtClean="0"/>
              <a:t> at scale.  It empowers developers by providing the flexibility of working with </a:t>
            </a:r>
            <a:r>
              <a:rPr lang="en-US" baseline="0" dirty="0" err="1" smtClean="0"/>
              <a:t>Docker</a:t>
            </a:r>
            <a:r>
              <a:rPr lang="en-US" baseline="0" dirty="0" smtClean="0"/>
              <a:t> images, .NET applications, Spring Java, and polyglot languages all within an environment that requires nothing more than a developer to provide code.  To enable this, it takes a platform that OOB provides all the logging, APM, Data, High availability, routing, DNS, through an as-a-service approach, interfacing with the underlying infrastructure.  That infrastructure can be any cloud provider, and through orchestration, and automation of </a:t>
            </a:r>
            <a:r>
              <a:rPr lang="en-US" baseline="0" dirty="0" err="1" smtClean="0"/>
              <a:t>IaaS</a:t>
            </a:r>
            <a:r>
              <a:rPr lang="en-US" baseline="0" dirty="0" smtClean="0"/>
              <a:t> functions, can stand up a cloud foundry install with ease.  How does a system like this work together?  It requires communication, not only between </a:t>
            </a:r>
            <a:r>
              <a:rPr lang="en-US" baseline="0" dirty="0" err="1" smtClean="0"/>
              <a:t>Dev</a:t>
            </a:r>
            <a:r>
              <a:rPr lang="en-US" baseline="0" dirty="0" smtClean="0"/>
              <a:t> and Ops, but through the layers of App, Platform, and Cloud.  The applications run in a platform, abiding by a contract that they be purpose built for the cloud.  With frameworks like Spring Boot an app can have profiles which reduce the amount of code to change compatibility with a runtime environment in local or cloud to just a configuration file.  Following the best practices set </a:t>
            </a:r>
            <a:r>
              <a:rPr lang="en-US" baseline="0" dirty="0" err="1" smtClean="0"/>
              <a:t>forther</a:t>
            </a:r>
            <a:r>
              <a:rPr lang="en-US" baseline="0" dirty="0" smtClean="0"/>
              <a:t> by 12factor.net (</a:t>
            </a:r>
            <a:r>
              <a:rPr lang="en-US" baseline="0" dirty="0" err="1" smtClean="0"/>
              <a:t>Heroku</a:t>
            </a:r>
            <a:r>
              <a:rPr lang="en-US" baseline="0" dirty="0" smtClean="0"/>
              <a:t>), a developer can construct an app to be </a:t>
            </a:r>
            <a:r>
              <a:rPr lang="en-US" baseline="0" dirty="0" err="1" smtClean="0"/>
              <a:t>resiliant</a:t>
            </a:r>
            <a:r>
              <a:rPr lang="en-US" baseline="0" dirty="0" smtClean="0"/>
              <a:t>, use polyglot </a:t>
            </a:r>
            <a:r>
              <a:rPr lang="en-US" baseline="0" dirty="0" err="1" smtClean="0"/>
              <a:t>persistance</a:t>
            </a:r>
            <a:r>
              <a:rPr lang="en-US" baseline="0" dirty="0" smtClean="0"/>
              <a:t>, implement </a:t>
            </a:r>
            <a:r>
              <a:rPr lang="en-US" baseline="0" dirty="0" err="1" smtClean="0"/>
              <a:t>netflix</a:t>
            </a:r>
            <a:r>
              <a:rPr lang="en-US" baseline="0" dirty="0" smtClean="0"/>
              <a:t> battle tested patterns, and deploy configuration changes to an app non </a:t>
            </a:r>
            <a:r>
              <a:rPr lang="en-US" baseline="0" dirty="0" err="1" smtClean="0"/>
              <a:t>disruptivley</a:t>
            </a:r>
            <a:r>
              <a:rPr lang="en-US" baseline="0" dirty="0" smtClean="0"/>
              <a:t>.  On the other side, the platform and </a:t>
            </a:r>
            <a:r>
              <a:rPr lang="en-US" baseline="0" dirty="0" err="1" smtClean="0"/>
              <a:t>onfrastructure</a:t>
            </a:r>
            <a:r>
              <a:rPr lang="en-US" baseline="0" dirty="0" smtClean="0"/>
              <a:t> itself if made robust through version control of runtime configurations.  BOSH our infrastructure automation agent makes versioning your infrastructure configurations a breeze, at the same time keeps the HA of the platform running reliability at all times.  To ensure cross cloud compatibility, the BOSH cloud provider interface (CPI) is implemented for the cloud provider’s </a:t>
            </a:r>
            <a:r>
              <a:rPr lang="en-US" baseline="0" dirty="0" err="1" smtClean="0"/>
              <a:t>api</a:t>
            </a:r>
            <a:r>
              <a:rPr lang="en-US" baseline="0" dirty="0" smtClean="0"/>
              <a:t>.  These three things together, Application Framework, Runtime Platform, and </a:t>
            </a:r>
            <a:r>
              <a:rPr lang="en-US" baseline="0" dirty="0" err="1" smtClean="0"/>
              <a:t>Infrasrtucture</a:t>
            </a:r>
            <a:r>
              <a:rPr lang="en-US" baseline="0" dirty="0" smtClean="0"/>
              <a:t> automation are the key stones </a:t>
            </a:r>
            <a:r>
              <a:rPr lang="en-US" baseline="0" dirty="0" err="1" smtClean="0"/>
              <a:t>fo</a:t>
            </a:r>
            <a:r>
              <a:rPr lang="en-US" baseline="0" dirty="0" smtClean="0"/>
              <a:t> PCF.</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Highlight here that if we had a </a:t>
            </a:r>
            <a:r>
              <a:rPr lang="en-US" dirty="0" err="1" smtClean="0"/>
              <a:t>Docker</a:t>
            </a:r>
            <a:r>
              <a:rPr lang="en-US" dirty="0" smtClean="0"/>
              <a:t> step for building images, we would add</a:t>
            </a:r>
            <a:r>
              <a:rPr lang="en-US" baseline="0" dirty="0" smtClean="0"/>
              <a:t> ~15 minutes to the process.  </a:t>
            </a:r>
            <a:endParaRPr dirty="0"/>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5" y="4343716"/>
            <a:ext cx="5485771" cy="4113855"/>
          </a:xfrm>
          <a:prstGeom prst="rect">
            <a:avLst/>
          </a:prstGeom>
          <a:noFill/>
          <a:ln>
            <a:noFill/>
          </a:ln>
        </p:spPr>
        <p:txBody>
          <a:bodyPr lIns="91389" tIns="91389" rIns="91389" bIns="91389"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1"/>
            <a:ext cx="6267659" cy="5793719"/>
          </a:xfrm>
          <a:prstGeom prst="rect">
            <a:avLst/>
          </a:prstGeom>
        </p:spPr>
        <p:txBody>
          <a:bodyPr lIns="90548" tIns="90548" rIns="90548" bIns="90548" anchor="ctr" anchorCtr="0">
            <a:normAutofit/>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58863" y="685800"/>
            <a:ext cx="474027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368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smtClean="0"/>
          </a:p>
          <a:p>
            <a:r>
              <a:rPr lang="en-US" sz="1400" dirty="0" smtClean="0"/>
              <a:t>Scale Demo – its</a:t>
            </a:r>
            <a:r>
              <a:rPr lang="en-US" sz="1400" baseline="0" dirty="0" smtClean="0"/>
              <a:t> the fastest to stage</a:t>
            </a:r>
          </a:p>
          <a:p>
            <a:r>
              <a:rPr lang="en-US" sz="1400" dirty="0" smtClean="0"/>
              <a:t>Do not go </a:t>
            </a:r>
            <a:r>
              <a:rPr lang="en-US" sz="1400" baseline="0" dirty="0" smtClean="0"/>
              <a:t>too deep into all the features if PCF. </a:t>
            </a:r>
          </a:p>
          <a:p>
            <a:r>
              <a:rPr lang="en-US" sz="1400" baseline="0" dirty="0" smtClean="0"/>
              <a:t>This is an application status overview, we can scale and show high availability</a:t>
            </a:r>
          </a:p>
          <a:p>
            <a:r>
              <a:rPr lang="en-US" sz="1400" baseline="0" dirty="0" smtClean="0"/>
              <a:t>Then do Spring Music via Jenkins</a:t>
            </a:r>
          </a:p>
          <a:p>
            <a:r>
              <a:rPr lang="en-US" sz="1400" baseline="0" dirty="0" smtClean="0"/>
              <a:t>Show Metrics</a:t>
            </a:r>
          </a:p>
          <a:p>
            <a:r>
              <a:rPr lang="en-US" sz="1400" baseline="0" dirty="0" smtClean="0"/>
              <a:t>If time, show </a:t>
            </a:r>
            <a:r>
              <a:rPr lang="en-US" sz="1400" baseline="0" dirty="0" err="1" smtClean="0"/>
              <a:t>Splunk</a:t>
            </a:r>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295171" y="2972430"/>
            <a:ext cx="6267560" cy="5793619"/>
          </a:xfrm>
          <a:prstGeom prst="rect">
            <a:avLst/>
          </a:prstGeom>
        </p:spPr>
        <p:txBody>
          <a:bodyPr lIns="90556" tIns="90556" rIns="90556" bIns="90556" anchor="t" anchorCtr="0">
            <a:noAutofit/>
          </a:bodyPr>
          <a:lstStyle/>
          <a:p>
            <a:endParaRPr lang="en-US" dirty="0"/>
          </a:p>
        </p:txBody>
      </p:sp>
      <p:sp>
        <p:nvSpPr>
          <p:cNvPr id="178" name="Shape 17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  Our success today is your success five years from now. With the ever expanding innovation gap between companies stuck with the status quo, and those companies pivoting with new practices and technology gaining the market, staying competitive means transforming at the core of the business, and in today’s world this core is not just the technology that runs the datacenter anymore, rather its the software development loop that cradles the market innovations, and the operations loop which enables innovation to flow freely. Achieving agility in </a:t>
            </a:r>
            <a:r>
              <a:rPr lang="en-US" sz="1800" kern="0" baseline="0" dirty="0" err="1" smtClean="0">
                <a:solidFill>
                  <a:srgbClr val="FFFFFF"/>
                </a:solidFill>
                <a:latin typeface="Arial"/>
                <a:ea typeface="Arial"/>
                <a:cs typeface="Arial"/>
                <a:sym typeface="Arial"/>
                <a:rtl val="0"/>
              </a:rPr>
              <a:t>dev</a:t>
            </a:r>
            <a:r>
              <a:rPr lang="en-US" sz="1800" kern="0" baseline="0" dirty="0" smtClean="0">
                <a:solidFill>
                  <a:srgbClr val="FFFFFF"/>
                </a:solidFill>
                <a:latin typeface="Arial"/>
                <a:ea typeface="Arial"/>
                <a:cs typeface="Arial"/>
                <a:sym typeface="Arial"/>
                <a:rtl val="0"/>
              </a:rPr>
              <a:t> and ops is the keystone to success in a rapidly growing technology space increasingly dominated by lean startups.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Ensuring that you are set up to support new (changing) </a:t>
            </a:r>
            <a:r>
              <a:rPr lang="en-US" dirty="0" err="1" smtClean="0"/>
              <a:t>dev</a:t>
            </a:r>
            <a:r>
              <a:rPr lang="en-US" dirty="0" smtClean="0"/>
              <a:t> patterns with architectural and operations patterns that support "cloud native"; does your deploy velocity match your build velocity?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2481978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Companies cant be agile with all the process and overhead to get anything done.</a:t>
            </a: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1630220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is your process for standing up </a:t>
            </a:r>
            <a:r>
              <a:rPr lang="en-US" baseline="0" dirty="0" err="1" smtClean="0"/>
              <a:t>dev</a:t>
            </a:r>
            <a:r>
              <a:rPr lang="en-US" baseline="0" dirty="0" smtClean="0"/>
              <a:t>, test, and prod environments?</a:t>
            </a:r>
          </a:p>
          <a:p>
            <a:endParaRPr lang="en-US" dirty="0" smtClean="0"/>
          </a:p>
          <a:p>
            <a:endParaRPr lang="en-US" dirty="0" smtClean="0"/>
          </a:p>
          <a:p>
            <a:r>
              <a:rPr lang="en-US" dirty="0" smtClean="0"/>
              <a:t>Is</a:t>
            </a:r>
            <a:r>
              <a:rPr lang="en-US" baseline="0" dirty="0" smtClean="0"/>
              <a:t> this relevant for their Market?</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136577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smtClean="0"/>
              <a:t>Docker</a:t>
            </a:r>
            <a:r>
              <a:rPr lang="en-US" dirty="0" smtClean="0"/>
              <a:t>.  </a:t>
            </a:r>
          </a:p>
          <a:p>
            <a:endParaRPr lang="en-US" dirty="0" smtClean="0"/>
          </a:p>
          <a:p>
            <a:r>
              <a:rPr lang="en-US" dirty="0" smtClean="0"/>
              <a:t>Being</a:t>
            </a:r>
            <a:r>
              <a:rPr lang="en-US" baseline="0" dirty="0" smtClean="0"/>
              <a:t> a modern developer is challenging because it requires constantly updating ones knowledge and skills, but its also so exciting, because never before have we been able to get into the flow with less technical roadblocks.</a:t>
            </a:r>
          </a:p>
          <a:p>
            <a:endParaRPr lang="en-US" baseline="0" dirty="0" smtClean="0"/>
          </a:p>
          <a:p>
            <a:r>
              <a:rPr lang="en-US" baseline="0" dirty="0" smtClean="0"/>
              <a:t>By the end of today, </a:t>
            </a:r>
            <a:r>
              <a:rPr lang="en-US" baseline="0" dirty="0" err="1" smtClean="0"/>
              <a:t>youll</a:t>
            </a:r>
            <a:r>
              <a:rPr lang="en-US" baseline="0" dirty="0" smtClean="0"/>
              <a:t> be fluent in all these technologies.</a:t>
            </a:r>
            <a:endParaRPr lang="en-US" dirty="0"/>
          </a:p>
          <a:p>
            <a:endParaRPr lang="en-US" i="1" dirty="0" smtClean="0"/>
          </a:p>
          <a:p>
            <a:endParaRPr lang="en-US" i="1"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t>7</a:t>
            </a:fld>
            <a:endParaRPr lang="en-US"/>
          </a:p>
        </p:txBody>
      </p:sp>
    </p:spTree>
    <p:extLst>
      <p:ext uri="{BB962C8B-B14F-4D97-AF65-F5344CB8AC3E}">
        <p14:creationId xmlns:p14="http://schemas.microsoft.com/office/powerpoint/2010/main" val="2361776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Companies</a:t>
            </a:r>
            <a:r>
              <a:rPr lang="en-US" sz="1100" baseline="0" dirty="0" smtClean="0">
                <a:solidFill>
                  <a:srgbClr val="FFFFFF"/>
                </a:solidFill>
                <a:latin typeface="Arial"/>
                <a:ea typeface="Helvetica Neue"/>
                <a:cs typeface="Arial"/>
                <a:sym typeface="Helvetica Neue"/>
              </a:rPr>
              <a:t> want to achieve this</a:t>
            </a: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endParaRPr/>
          </a:p>
        </p:txBody>
      </p:sp>
      <p:sp>
        <p:nvSpPr>
          <p:cNvPr id="11" name="Shape 11"/>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916471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Shape 52"/>
        <p:cNvGrpSpPr/>
        <p:nvPr/>
      </p:nvGrpSpPr>
      <p:grpSpPr>
        <a:xfrm>
          <a:off x="0" y="0"/>
          <a:ext cx="0" cy="0"/>
          <a:chOff x="0" y="0"/>
          <a:chExt cx="0" cy="0"/>
        </a:xfrm>
      </p:grpSpPr>
      <p:sp>
        <p:nvSpPr>
          <p:cNvPr id="54" name="Shape 54"/>
          <p:cNvSpPr/>
          <p:nvPr/>
        </p:nvSpPr>
        <p:spPr>
          <a:xfrm>
            <a:off x="0" y="0"/>
            <a:ext cx="9144000" cy="5399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55" name="Shape 5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272779" y="4855076"/>
            <a:ext cx="731399" cy="171300"/>
          </a:xfrm>
          <a:prstGeom prst="rect">
            <a:avLst/>
          </a:prstGeom>
          <a:noFill/>
          <a:ln>
            <a:noFill/>
          </a:ln>
        </p:spPr>
      </p:pic>
      <p:sp>
        <p:nvSpPr>
          <p:cNvPr id="6" name="Shape 33"/>
          <p:cNvSpPr txBox="1">
            <a:spLocks noGrp="1"/>
          </p:cNvSpPr>
          <p:nvPr>
            <p:ph type="subTitle" idx="1"/>
          </p:nvPr>
        </p:nvSpPr>
        <p:spPr>
          <a:xfrm>
            <a:off x="365761" y="624700"/>
            <a:ext cx="8412480" cy="542100"/>
          </a:xfrm>
          <a:prstGeom prst="rect">
            <a:avLst/>
          </a:prstGeom>
          <a:noFill/>
          <a:ln>
            <a:noFill/>
          </a:ln>
        </p:spPr>
        <p:txBody>
          <a:bodyPr lIns="91425" tIns="91425" rIns="91425" bIns="91425" anchor="t" anchorCtr="0"/>
          <a:lstStyle>
            <a:lvl1pPr lvl="0" rtl="0">
              <a:spcBef>
                <a:spcPts val="0"/>
              </a:spcBef>
              <a:buNone/>
              <a:defRPr sz="1800">
                <a:solidFill>
                  <a:srgbClr val="59595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dirty="0"/>
          </a:p>
        </p:txBody>
      </p:sp>
      <p:sp>
        <p:nvSpPr>
          <p:cNvPr id="7" name="Shape 34"/>
          <p:cNvSpPr txBox="1">
            <a:spLocks noGrp="1"/>
          </p:cNvSpPr>
          <p:nvPr>
            <p:ph type="title"/>
          </p:nvPr>
        </p:nvSpPr>
        <p:spPr>
          <a:xfrm>
            <a:off x="365760" y="169550"/>
            <a:ext cx="8412480" cy="542100"/>
          </a:xfrm>
          <a:prstGeom prst="rect">
            <a:avLst/>
          </a:prstGeom>
          <a:noFill/>
          <a:ln>
            <a:noFill/>
          </a:ln>
        </p:spPr>
        <p:txBody>
          <a:bodyPr lIns="91425" tIns="91425" rIns="91425" bIns="91425" anchor="ctr" anchorCtr="0"/>
          <a:lstStyle>
            <a:lvl1pPr lvl="0" rtl="0">
              <a:spcBef>
                <a:spcPts val="0"/>
              </a:spcBef>
              <a:buNone/>
              <a:defRPr sz="2800" b="1">
                <a:solidFill>
                  <a:schemeClr val="accen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dirty="0"/>
          </a:p>
        </p:txBody>
      </p:sp>
    </p:spTree>
    <p:extLst>
      <p:ext uri="{BB962C8B-B14F-4D97-AF65-F5344CB8AC3E}">
        <p14:creationId xmlns:p14="http://schemas.microsoft.com/office/powerpoint/2010/main" val="834522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042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50470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6071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86213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72811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4075637433"/>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14" r:id="rId4"/>
    <p:sldLayoutId id="2147484120" r:id="rId5"/>
    <p:sldLayoutId id="2147484121" r:id="rId6"/>
    <p:sldLayoutId id="2147484123" r:id="rId7"/>
    <p:sldLayoutId id="2147484124" r:id="rId8"/>
    <p:sldLayoutId id="2147484125" r:id="rId9"/>
    <p:sldLayoutId id="2147484126" r:id="rId10"/>
    <p:sldLayoutId id="2147484127" r:id="rId1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5"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9" Type="http://schemas.openxmlformats.org/officeDocument/2006/relationships/image" Target="../media/image39.png"/><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jpg"/><Relationship Id="rId24" Type="http://schemas.openxmlformats.org/officeDocument/2006/relationships/image" Target="../media/image54.jpg"/><Relationship Id="rId25" Type="http://schemas.openxmlformats.org/officeDocument/2006/relationships/image" Target="../media/image55.png"/><Relationship Id="rId26" Type="http://schemas.openxmlformats.org/officeDocument/2006/relationships/image" Target="../media/image56.png"/><Relationship Id="rId27" Type="http://schemas.openxmlformats.org/officeDocument/2006/relationships/image" Target="../media/image57.png"/><Relationship Id="rId28" Type="http://schemas.openxmlformats.org/officeDocument/2006/relationships/image" Target="../media/image58.png"/><Relationship Id="rId29" Type="http://schemas.openxmlformats.org/officeDocument/2006/relationships/image" Target="../media/image59.png"/><Relationship Id="rId30" Type="http://schemas.openxmlformats.org/officeDocument/2006/relationships/image" Target="../media/image60.png"/><Relationship Id="rId31" Type="http://schemas.openxmlformats.org/officeDocument/2006/relationships/image" Target="../media/image61.png"/><Relationship Id="rId32" Type="http://schemas.openxmlformats.org/officeDocument/2006/relationships/image" Target="../media/image62.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jpeg"/><Relationship Id="rId6" Type="http://schemas.openxmlformats.org/officeDocument/2006/relationships/image" Target="../media/image66.jpeg"/><Relationship Id="rId7" Type="http://schemas.openxmlformats.org/officeDocument/2006/relationships/image" Target="../media/image67.png"/><Relationship Id="rId8" Type="http://schemas.openxmlformats.org/officeDocument/2006/relationships/image" Target="../media/image68.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9" Type="http://schemas.openxmlformats.org/officeDocument/2006/relationships/image" Target="../media/image75.png"/><Relationship Id="rId20" Type="http://schemas.openxmlformats.org/officeDocument/2006/relationships/image" Target="../media/image82.png"/><Relationship Id="rId21" Type="http://schemas.openxmlformats.org/officeDocument/2006/relationships/image" Target="../media/image24.png"/><Relationship Id="rId22" Type="http://schemas.openxmlformats.org/officeDocument/2006/relationships/image" Target="../media/image83.png"/><Relationship Id="rId23" Type="http://schemas.openxmlformats.org/officeDocument/2006/relationships/image" Target="../media/image84.png"/><Relationship Id="rId24" Type="http://schemas.openxmlformats.org/officeDocument/2006/relationships/image" Target="../media/image85.png"/><Relationship Id="rId25" Type="http://schemas.openxmlformats.org/officeDocument/2006/relationships/image" Target="../media/image86.png"/><Relationship Id="rId26" Type="http://schemas.openxmlformats.org/officeDocument/2006/relationships/image" Target="../media/image87.png"/><Relationship Id="rId27" Type="http://schemas.openxmlformats.org/officeDocument/2006/relationships/image" Target="../media/image88.png"/><Relationship Id="rId28" Type="http://schemas.openxmlformats.org/officeDocument/2006/relationships/image" Target="../media/image89.png"/><Relationship Id="rId10" Type="http://schemas.openxmlformats.org/officeDocument/2006/relationships/image" Target="../media/image76.emf"/><Relationship Id="rId11" Type="http://schemas.openxmlformats.org/officeDocument/2006/relationships/image" Target="../media/image77.emf"/><Relationship Id="rId12" Type="http://schemas.openxmlformats.org/officeDocument/2006/relationships/image" Target="../media/image78.emf"/><Relationship Id="rId13" Type="http://schemas.openxmlformats.org/officeDocument/2006/relationships/image" Target="../media/image79.png"/><Relationship Id="rId14" Type="http://schemas.openxmlformats.org/officeDocument/2006/relationships/image" Target="../media/image52.png"/><Relationship Id="rId15" Type="http://schemas.openxmlformats.org/officeDocument/2006/relationships/image" Target="../media/image54.jpg"/><Relationship Id="rId16" Type="http://schemas.openxmlformats.org/officeDocument/2006/relationships/image" Target="../media/image53.jpg"/><Relationship Id="rId17" Type="http://schemas.openxmlformats.org/officeDocument/2006/relationships/image" Target="../media/image80.png"/><Relationship Id="rId18" Type="http://schemas.openxmlformats.org/officeDocument/2006/relationships/image" Target="../media/image81.png"/><Relationship Id="rId19" Type="http://schemas.openxmlformats.org/officeDocument/2006/relationships/image" Target="../media/image22.png"/><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9.emf"/><Relationship Id="rId4" Type="http://schemas.openxmlformats.org/officeDocument/2006/relationships/image" Target="../media/image70.emf"/><Relationship Id="rId5" Type="http://schemas.openxmlformats.org/officeDocument/2006/relationships/image" Target="../media/image71.jpg"/><Relationship Id="rId6" Type="http://schemas.openxmlformats.org/officeDocument/2006/relationships/image" Target="../media/image72.emf"/><Relationship Id="rId7" Type="http://schemas.openxmlformats.org/officeDocument/2006/relationships/image" Target="../media/image73.emf"/><Relationship Id="rId8" Type="http://schemas.openxmlformats.org/officeDocument/2006/relationships/image" Target="../media/image74.emf"/></Relationships>
</file>

<file path=ppt/slides/_rels/slide18.xml.rels><?xml version="1.0" encoding="UTF-8" standalone="yes"?>
<Relationships xmlns="http://schemas.openxmlformats.org/package/2006/relationships"><Relationship Id="rId11" Type="http://schemas.openxmlformats.org/officeDocument/2006/relationships/image" Target="../media/image95.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jpeg"/><Relationship Id="rId15" Type="http://schemas.openxmlformats.org/officeDocument/2006/relationships/image" Target="../media/image66.jpeg"/><Relationship Id="rId16" Type="http://schemas.openxmlformats.org/officeDocument/2006/relationships/image" Target="../media/image67.png"/><Relationship Id="rId17"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png"/><Relationship Id="rId6" Type="http://schemas.openxmlformats.org/officeDocument/2006/relationships/image" Target="../media/image80.png"/><Relationship Id="rId7" Type="http://schemas.openxmlformats.org/officeDocument/2006/relationships/image" Target="../media/image93.jpe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94.emf"/></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9" Type="http://schemas.openxmlformats.org/officeDocument/2006/relationships/image" Target="../media/image106.png"/><Relationship Id="rId20" Type="http://schemas.openxmlformats.org/officeDocument/2006/relationships/image" Target="../media/image117.png"/><Relationship Id="rId21" Type="http://schemas.openxmlformats.org/officeDocument/2006/relationships/image" Target="../media/image118.png"/><Relationship Id="rId22" Type="http://schemas.openxmlformats.org/officeDocument/2006/relationships/image" Target="../media/image119.png"/><Relationship Id="rId23" Type="http://schemas.openxmlformats.org/officeDocument/2006/relationships/image" Target="../media/image120.png"/><Relationship Id="rId24" Type="http://schemas.openxmlformats.org/officeDocument/2006/relationships/image" Target="../media/image121.png"/><Relationship Id="rId25" Type="http://schemas.openxmlformats.org/officeDocument/2006/relationships/image" Target="../media/image122.png"/><Relationship Id="rId26" Type="http://schemas.openxmlformats.org/officeDocument/2006/relationships/image" Target="../media/image123.png"/><Relationship Id="rId27" Type="http://schemas.openxmlformats.org/officeDocument/2006/relationships/image" Target="../media/image63.png"/><Relationship Id="rId28" Type="http://schemas.openxmlformats.org/officeDocument/2006/relationships/image" Target="../media/image64.png"/><Relationship Id="rId29" Type="http://schemas.openxmlformats.org/officeDocument/2006/relationships/image" Target="../media/image65.jpeg"/><Relationship Id="rId30" Type="http://schemas.openxmlformats.org/officeDocument/2006/relationships/image" Target="../media/image66.jpeg"/><Relationship Id="rId31" Type="http://schemas.openxmlformats.org/officeDocument/2006/relationships/image" Target="../media/image67.png"/><Relationship Id="rId32" Type="http://schemas.openxmlformats.org/officeDocument/2006/relationships/image" Target="../media/image6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jpeg"/><Relationship Id="rId17" Type="http://schemas.openxmlformats.org/officeDocument/2006/relationships/image" Target="../media/image114.png"/><Relationship Id="rId18" Type="http://schemas.openxmlformats.org/officeDocument/2006/relationships/image" Target="../media/image115.png"/><Relationship Id="rId19" Type="http://schemas.openxmlformats.org/officeDocument/2006/relationships/image" Target="../media/image116.png"/><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46" Type="http://schemas.openxmlformats.org/officeDocument/2006/relationships/image" Target="../media/image167.png"/><Relationship Id="rId47" Type="http://schemas.openxmlformats.org/officeDocument/2006/relationships/image" Target="../media/image168.png"/><Relationship Id="rId48" Type="http://schemas.openxmlformats.org/officeDocument/2006/relationships/image" Target="../media/image169.png"/><Relationship Id="rId49" Type="http://schemas.openxmlformats.org/officeDocument/2006/relationships/image" Target="../media/image170.png"/><Relationship Id="rId20" Type="http://schemas.openxmlformats.org/officeDocument/2006/relationships/image" Target="../media/image141.png"/><Relationship Id="rId21" Type="http://schemas.openxmlformats.org/officeDocument/2006/relationships/image" Target="../media/image142.jpeg"/><Relationship Id="rId22" Type="http://schemas.openxmlformats.org/officeDocument/2006/relationships/image" Target="../media/image143.png"/><Relationship Id="rId23" Type="http://schemas.openxmlformats.org/officeDocument/2006/relationships/image" Target="../media/image144.png"/><Relationship Id="rId24" Type="http://schemas.openxmlformats.org/officeDocument/2006/relationships/image" Target="../media/image145.png"/><Relationship Id="rId25" Type="http://schemas.openxmlformats.org/officeDocument/2006/relationships/image" Target="../media/image146.png"/><Relationship Id="rId26" Type="http://schemas.openxmlformats.org/officeDocument/2006/relationships/image" Target="../media/image147.png"/><Relationship Id="rId27" Type="http://schemas.openxmlformats.org/officeDocument/2006/relationships/image" Target="../media/image148.png"/><Relationship Id="rId28" Type="http://schemas.openxmlformats.org/officeDocument/2006/relationships/image" Target="../media/image149.png"/><Relationship Id="rId29" Type="http://schemas.openxmlformats.org/officeDocument/2006/relationships/image" Target="../media/image150.png"/><Relationship Id="rId50" Type="http://schemas.openxmlformats.org/officeDocument/2006/relationships/image" Target="../media/image171.png"/><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4.jpeg"/><Relationship Id="rId4" Type="http://schemas.openxmlformats.org/officeDocument/2006/relationships/image" Target="../media/image125.png"/><Relationship Id="rId5" Type="http://schemas.openxmlformats.org/officeDocument/2006/relationships/image" Target="../media/image126.png"/><Relationship Id="rId30" Type="http://schemas.openxmlformats.org/officeDocument/2006/relationships/image" Target="../media/image151.png"/><Relationship Id="rId31" Type="http://schemas.openxmlformats.org/officeDocument/2006/relationships/image" Target="../media/image152.png"/><Relationship Id="rId32" Type="http://schemas.openxmlformats.org/officeDocument/2006/relationships/image" Target="../media/image153.png"/><Relationship Id="rId9" Type="http://schemas.openxmlformats.org/officeDocument/2006/relationships/image" Target="../media/image130.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33" Type="http://schemas.openxmlformats.org/officeDocument/2006/relationships/image" Target="../media/image154.png"/><Relationship Id="rId34" Type="http://schemas.openxmlformats.org/officeDocument/2006/relationships/image" Target="../media/image155.png"/><Relationship Id="rId35" Type="http://schemas.openxmlformats.org/officeDocument/2006/relationships/image" Target="../media/image156.png"/><Relationship Id="rId36" Type="http://schemas.openxmlformats.org/officeDocument/2006/relationships/image" Target="../media/image157.png"/><Relationship Id="rId10" Type="http://schemas.openxmlformats.org/officeDocument/2006/relationships/image" Target="../media/image131.jpeg"/><Relationship Id="rId11" Type="http://schemas.openxmlformats.org/officeDocument/2006/relationships/image" Target="../media/image132.emf"/><Relationship Id="rId12" Type="http://schemas.openxmlformats.org/officeDocument/2006/relationships/image" Target="../media/image133.jpeg"/><Relationship Id="rId13" Type="http://schemas.openxmlformats.org/officeDocument/2006/relationships/image" Target="../media/image134.png"/><Relationship Id="rId14" Type="http://schemas.openxmlformats.org/officeDocument/2006/relationships/image" Target="../media/image135.png"/><Relationship Id="rId15" Type="http://schemas.openxmlformats.org/officeDocument/2006/relationships/image" Target="../media/image136.png"/><Relationship Id="rId16" Type="http://schemas.openxmlformats.org/officeDocument/2006/relationships/image" Target="../media/image137.png"/><Relationship Id="rId17" Type="http://schemas.openxmlformats.org/officeDocument/2006/relationships/image" Target="../media/image138.png"/><Relationship Id="rId18" Type="http://schemas.openxmlformats.org/officeDocument/2006/relationships/image" Target="../media/image139.jpeg"/><Relationship Id="rId19" Type="http://schemas.openxmlformats.org/officeDocument/2006/relationships/image" Target="../media/image140.jpeg"/><Relationship Id="rId37" Type="http://schemas.openxmlformats.org/officeDocument/2006/relationships/image" Target="../media/image158.png"/><Relationship Id="rId38" Type="http://schemas.openxmlformats.org/officeDocument/2006/relationships/image" Target="../media/image159.png"/><Relationship Id="rId39" Type="http://schemas.openxmlformats.org/officeDocument/2006/relationships/image" Target="../media/image160.png"/><Relationship Id="rId40" Type="http://schemas.openxmlformats.org/officeDocument/2006/relationships/image" Target="../media/image161.png"/><Relationship Id="rId41" Type="http://schemas.openxmlformats.org/officeDocument/2006/relationships/image" Target="../media/image162.png"/><Relationship Id="rId42" Type="http://schemas.openxmlformats.org/officeDocument/2006/relationships/image" Target="../media/image163.png"/><Relationship Id="rId43" Type="http://schemas.openxmlformats.org/officeDocument/2006/relationships/image" Target="../media/image164.png"/><Relationship Id="rId44" Type="http://schemas.openxmlformats.org/officeDocument/2006/relationships/image" Target="../media/image165.png"/><Relationship Id="rId45"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image" Target="../media/image175.png"/><Relationship Id="rId7" Type="http://schemas.openxmlformats.org/officeDocument/2006/relationships/hyperlink" Target="http://cloud-foundry.meetup.com/" TargetMode="External"/><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76.jpeg"/><Relationship Id="rId4" Type="http://schemas.openxmlformats.org/officeDocument/2006/relationships/image" Target="../media/image177.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52.png"/><Relationship Id="rId5" Type="http://schemas.openxmlformats.org/officeDocument/2006/relationships/image" Target="../media/image54.jpg"/><Relationship Id="rId6" Type="http://schemas.openxmlformats.org/officeDocument/2006/relationships/image" Target="../media/image53.jpg"/><Relationship Id="rId7" Type="http://schemas.openxmlformats.org/officeDocument/2006/relationships/image" Target="../media/image80.png"/><Relationship Id="rId8" Type="http://schemas.openxmlformats.org/officeDocument/2006/relationships/image" Target="../media/image81.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emf"/><Relationship Id="rId8"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votal_teal.png"/>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2" name="TextBox 1"/>
          <p:cNvSpPr txBox="1"/>
          <p:nvPr/>
        </p:nvSpPr>
        <p:spPr>
          <a:xfrm>
            <a:off x="498467" y="3774932"/>
            <a:ext cx="4161328" cy="646331"/>
          </a:xfrm>
          <a:prstGeom prst="rect">
            <a:avLst/>
          </a:prstGeom>
          <a:noFill/>
        </p:spPr>
        <p:txBody>
          <a:bodyPr wrap="square" rtlCol="0">
            <a:spAutoFit/>
          </a:bodyPr>
          <a:lstStyle/>
          <a:p>
            <a:r>
              <a:rPr lang="en-US" dirty="0" smtClean="0">
                <a:solidFill>
                  <a:srgbClr val="B3B3B3"/>
                </a:solidFill>
              </a:rPr>
              <a:t>Ben </a:t>
            </a:r>
            <a:r>
              <a:rPr lang="en-US" dirty="0" err="1" smtClean="0">
                <a:solidFill>
                  <a:srgbClr val="B3B3B3"/>
                </a:solidFill>
              </a:rPr>
              <a:t>Bertka</a:t>
            </a:r>
            <a:r>
              <a:rPr lang="en-US" dirty="0" smtClean="0">
                <a:solidFill>
                  <a:srgbClr val="B3B3B3"/>
                </a:solidFill>
              </a:rPr>
              <a:t> / Platform Architect</a:t>
            </a:r>
          </a:p>
          <a:p>
            <a:r>
              <a:rPr lang="en-US" dirty="0" err="1" smtClean="0">
                <a:solidFill>
                  <a:srgbClr val="B3B3B3"/>
                </a:solidFill>
              </a:rPr>
              <a:t>bbertka@pivotal.io</a:t>
            </a:r>
            <a:r>
              <a:rPr lang="en-US" dirty="0">
                <a:solidFill>
                  <a:srgbClr val="B3B3B3"/>
                </a:solidFill>
              </a:rPr>
              <a:t> </a:t>
            </a:r>
            <a:r>
              <a:rPr lang="en-US" dirty="0" smtClean="0">
                <a:solidFill>
                  <a:srgbClr val="B3B3B3"/>
                </a:solidFill>
              </a:rPr>
              <a:t>/ @P3Geek</a:t>
            </a:r>
          </a:p>
        </p:txBody>
      </p:sp>
      <p:grpSp>
        <p:nvGrpSpPr>
          <p:cNvPr id="11" name="Group 10"/>
          <p:cNvGrpSpPr/>
          <p:nvPr/>
        </p:nvGrpSpPr>
        <p:grpSpPr>
          <a:xfrm>
            <a:off x="498467" y="581691"/>
            <a:ext cx="7664552" cy="2606239"/>
            <a:chOff x="498467" y="581691"/>
            <a:chExt cx="7664552" cy="2606239"/>
          </a:xfrm>
        </p:grpSpPr>
        <p:sp>
          <p:nvSpPr>
            <p:cNvPr id="10" name="TextBox 9"/>
            <p:cNvSpPr txBox="1"/>
            <p:nvPr/>
          </p:nvSpPr>
          <p:spPr>
            <a:xfrm>
              <a:off x="498467" y="2356933"/>
              <a:ext cx="7664552" cy="830997"/>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b="1" spc="-100" dirty="0" smtClean="0">
                  <a:solidFill>
                    <a:schemeClr val="accent2"/>
                  </a:solidFill>
                  <a:effectLst>
                    <a:outerShdw blurRad="50800" dist="38100" dir="5400000" algn="t" rotWithShape="0">
                      <a:prstClr val="black">
                        <a:alpha val="40000"/>
                      </a:prstClr>
                    </a:outerShdw>
                  </a:effectLst>
                  <a:cs typeface="Arial"/>
                </a:rPr>
                <a:t>Pivotal Cloud Foundry</a:t>
              </a:r>
            </a:p>
          </p:txBody>
        </p:sp>
        <p:pic>
          <p:nvPicPr>
            <p:cNvPr id="6" name="Picture 5"/>
            <p:cNvPicPr>
              <a:picLocks noChangeAspect="1"/>
            </p:cNvPicPr>
            <p:nvPr/>
          </p:nvPicPr>
          <p:blipFill>
            <a:blip r:embed="rId5"/>
            <a:stretch>
              <a:fillRect/>
            </a:stretch>
          </p:blipFill>
          <p:spPr>
            <a:xfrm>
              <a:off x="4154565" y="581691"/>
              <a:ext cx="2662246" cy="1775242"/>
            </a:xfrm>
            <a:prstGeom prst="rect">
              <a:avLst/>
            </a:prstGeom>
          </p:spPr>
        </p:pic>
        <p:sp>
          <p:nvSpPr>
            <p:cNvPr id="12" name="TextBox 11"/>
            <p:cNvSpPr txBox="1"/>
            <p:nvPr/>
          </p:nvSpPr>
          <p:spPr>
            <a:xfrm>
              <a:off x="498467" y="1788106"/>
              <a:ext cx="3656098" cy="70788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000" b="1" spc="-100" dirty="0" smtClean="0">
                  <a:solidFill>
                    <a:srgbClr val="FFFFFF"/>
                  </a:solidFill>
                  <a:effectLst>
                    <a:outerShdw blurRad="50800" dist="38100" dir="5400000" algn="t" rotWithShape="0">
                      <a:prstClr val="black">
                        <a:alpha val="40000"/>
                      </a:prstClr>
                    </a:outerShdw>
                  </a:effectLst>
                  <a:cs typeface="Arial"/>
                </a:rPr>
                <a:t>Introduction to</a:t>
              </a:r>
            </a:p>
          </p:txBody>
        </p:sp>
      </p:grpSp>
    </p:spTree>
    <p:extLst>
      <p:ext uri="{BB962C8B-B14F-4D97-AF65-F5344CB8AC3E}">
        <p14:creationId xmlns:p14="http://schemas.microsoft.com/office/powerpoint/2010/main" val="833548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674317"/>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3252417"/>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3185694"/>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2243035"/>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3208263"/>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2217953"/>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2252641"/>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312434"/>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444140"/>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836433"/>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8" name="TextBox 57"/>
          <p:cNvSpPr txBox="1"/>
          <p:nvPr/>
        </p:nvSpPr>
        <p:spPr>
          <a:xfrm>
            <a:off x="1410759" y="3985563"/>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958390"/>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995350"/>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4" name="Shape 304"/>
          <p:cNvSpPr/>
          <p:nvPr/>
        </p:nvSpPr>
        <p:spPr>
          <a:xfrm>
            <a:off x="4281604" y="3456840"/>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
        <p:nvSpPr>
          <p:cNvPr id="63" name="Title 62"/>
          <p:cNvSpPr>
            <a:spLocks noGrp="1"/>
          </p:cNvSpPr>
          <p:nvPr>
            <p:ph type="title"/>
          </p:nvPr>
        </p:nvSpPr>
        <p:spPr>
          <a:xfrm>
            <a:off x="457200" y="191868"/>
            <a:ext cx="8229600" cy="857400"/>
          </a:xfrm>
        </p:spPr>
        <p:txBody>
          <a:bodyPr/>
          <a:lstStyle/>
          <a:p>
            <a:r>
              <a:rPr lang="en-US" sz="3200" dirty="0" smtClean="0">
                <a:solidFill>
                  <a:schemeClr val="accent1"/>
                </a:solidFill>
              </a:rPr>
              <a:t>Agile Companies use Non-traditional, </a:t>
            </a:r>
            <a:r>
              <a:rPr lang="en-US" sz="3200" dirty="0" smtClean="0">
                <a:solidFill>
                  <a:srgbClr val="FFFFFF"/>
                </a:solidFill>
              </a:rPr>
              <a:t>Modular Approaches </a:t>
            </a:r>
            <a:r>
              <a:rPr lang="en-US" sz="3200" dirty="0" smtClean="0">
                <a:solidFill>
                  <a:srgbClr val="008774"/>
                </a:solidFill>
              </a:rPr>
              <a:t>to Software Systems</a:t>
            </a:r>
            <a:endParaRPr lang="en-US" sz="3200" dirty="0">
              <a:solidFill>
                <a:srgbClr val="008774"/>
              </a:solidFill>
            </a:endParaRPr>
          </a:p>
        </p:txBody>
      </p:sp>
    </p:spTree>
    <p:extLst>
      <p:ext uri="{BB962C8B-B14F-4D97-AF65-F5344CB8AC3E}">
        <p14:creationId xmlns:p14="http://schemas.microsoft.com/office/powerpoint/2010/main" val="30043849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256" name="Shape 256"/>
          <p:cNvSpPr/>
          <p:nvPr/>
        </p:nvSpPr>
        <p:spPr>
          <a:xfrm>
            <a:off x="129400" y="2190400"/>
            <a:ext cx="7203600" cy="867298"/>
          </a:xfrm>
          <a:prstGeom prst="rect">
            <a:avLst/>
          </a:prstGeom>
          <a:noFill/>
          <a:ln w="12700" cap="flat" cmpd="sng">
            <a:solidFill>
              <a:srgbClr val="FF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7" name="Shape 257"/>
          <p:cNvSpPr txBox="1">
            <a:spLocks noGrp="1"/>
          </p:cNvSpPr>
          <p:nvPr>
            <p:ph type="subTitle" idx="1"/>
          </p:nvPr>
        </p:nvSpPr>
        <p:spPr>
          <a:xfrm>
            <a:off x="1764425" y="4613925"/>
            <a:ext cx="29609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58" name="Shape 258"/>
          <p:cNvSpPr txBox="1">
            <a:spLocks noGrp="1"/>
          </p:cNvSpPr>
          <p:nvPr>
            <p:ph type="subTitle" idx="1"/>
          </p:nvPr>
        </p:nvSpPr>
        <p:spPr>
          <a:xfrm>
            <a:off x="4786600" y="4616000"/>
            <a:ext cx="25181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PUBLIC CLOUD</a:t>
            </a:r>
          </a:p>
        </p:txBody>
      </p:sp>
      <p:sp>
        <p:nvSpPr>
          <p:cNvPr id="259" name="Shape 259"/>
          <p:cNvSpPr txBox="1"/>
          <p:nvPr/>
        </p:nvSpPr>
        <p:spPr>
          <a:xfrm>
            <a:off x="4935750"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AWS </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Azure</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GCP</a:t>
            </a:r>
            <a:endParaRPr lang="en" sz="800" b="0" i="0" u="none" strike="noStrike" cap="none" dirty="0">
              <a:solidFill>
                <a:srgbClr val="000000"/>
              </a:solidFill>
              <a:latin typeface="Arial"/>
              <a:ea typeface="Arial"/>
              <a:cs typeface="Arial"/>
              <a:sym typeface="Arial"/>
            </a:endParaRPr>
          </a:p>
        </p:txBody>
      </p:sp>
      <p:sp>
        <p:nvSpPr>
          <p:cNvPr id="260" name="Shape 260"/>
          <p:cNvSpPr txBox="1"/>
          <p:nvPr/>
        </p:nvSpPr>
        <p:spPr>
          <a:xfrm>
            <a:off x="2170625"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vSphere 	</a:t>
            </a:r>
            <a:r>
              <a:rPr lang="en" sz="800" b="0" i="0" u="none" strike="noStrike" cap="none" dirty="0" smtClean="0">
                <a:solidFill>
                  <a:srgbClr val="000000"/>
                </a:solidFill>
                <a:latin typeface="Arial"/>
                <a:ea typeface="Arial"/>
                <a:cs typeface="Arial"/>
                <a:sym typeface="Arial"/>
              </a:rPr>
              <a:t>OpenStack</a:t>
            </a:r>
            <a:endParaRPr lang="en" sz="800" b="0" i="0" u="none" strike="noStrike" cap="none" dirty="0">
              <a:solidFill>
                <a:srgbClr val="000000"/>
              </a:solidFill>
              <a:latin typeface="Arial"/>
              <a:ea typeface="Arial"/>
              <a:cs typeface="Arial"/>
              <a:sym typeface="Arial"/>
            </a:endParaRPr>
          </a:p>
        </p:txBody>
      </p:sp>
      <p:sp>
        <p:nvSpPr>
          <p:cNvPr id="261" name="Shape 261"/>
          <p:cNvSpPr txBox="1"/>
          <p:nvPr/>
        </p:nvSpPr>
        <p:spPr>
          <a:xfrm>
            <a:off x="53197" y="-10450"/>
            <a:ext cx="7240803" cy="380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US" sz="1400" b="1" i="0" u="none" strike="noStrike" cap="none" dirty="0" smtClean="0">
                <a:solidFill>
                  <a:srgbClr val="008774"/>
                </a:solidFill>
                <a:latin typeface="Arial"/>
                <a:ea typeface="Arial"/>
                <a:cs typeface="Arial"/>
                <a:sym typeface="Arial"/>
              </a:rPr>
              <a:t>Evolving </a:t>
            </a:r>
            <a:r>
              <a:rPr lang="en-US" sz="1400" b="1" dirty="0" smtClean="0">
                <a:solidFill>
                  <a:srgbClr val="008774"/>
                </a:solidFill>
                <a:latin typeface="Arial"/>
                <a:ea typeface="Arial"/>
                <a:cs typeface="Arial"/>
                <a:sym typeface="Arial"/>
              </a:rPr>
              <a:t>to a </a:t>
            </a:r>
            <a:r>
              <a:rPr lang="en-US" sz="1400" b="1" i="0" u="none" strike="noStrike" cap="none" dirty="0" err="1" smtClean="0">
                <a:solidFill>
                  <a:srgbClr val="008774"/>
                </a:solidFill>
                <a:latin typeface="Arial"/>
                <a:ea typeface="Arial"/>
                <a:cs typeface="Arial"/>
                <a:sym typeface="Arial"/>
              </a:rPr>
              <a:t>Microservice</a:t>
            </a:r>
            <a:r>
              <a:rPr lang="en-US" sz="1400" b="1" i="0" u="none" strike="noStrike" cap="none" dirty="0" smtClean="0">
                <a:solidFill>
                  <a:srgbClr val="008774"/>
                </a:solidFill>
                <a:latin typeface="Arial"/>
                <a:ea typeface="Arial"/>
                <a:cs typeface="Arial"/>
                <a:sym typeface="Arial"/>
              </a:rPr>
              <a:t> Strategy with </a:t>
            </a:r>
            <a:r>
              <a:rPr lang="en" sz="1400" b="1" i="0" u="none" strike="noStrike" cap="none" dirty="0" smtClean="0">
                <a:solidFill>
                  <a:srgbClr val="008774"/>
                </a:solidFill>
                <a:latin typeface="Arial"/>
                <a:ea typeface="Arial"/>
                <a:cs typeface="Arial"/>
                <a:sym typeface="Arial"/>
              </a:rPr>
              <a:t>Cloud </a:t>
            </a:r>
            <a:r>
              <a:rPr lang="en-US" sz="1400" b="1" i="0" u="none" strike="noStrike" cap="none" dirty="0" smtClean="0">
                <a:solidFill>
                  <a:srgbClr val="008774"/>
                </a:solidFill>
                <a:latin typeface="Arial"/>
                <a:ea typeface="Arial"/>
                <a:cs typeface="Arial"/>
                <a:sym typeface="Arial"/>
              </a:rPr>
              <a:t>Native </a:t>
            </a:r>
            <a:r>
              <a:rPr lang="en" sz="1400" b="1" i="0" u="none" strike="noStrike" cap="none" dirty="0" smtClean="0">
                <a:solidFill>
                  <a:srgbClr val="008774"/>
                </a:solidFill>
                <a:latin typeface="Arial"/>
                <a:ea typeface="Arial"/>
                <a:cs typeface="Arial"/>
                <a:sym typeface="Arial"/>
              </a:rPr>
              <a:t>Architecture </a:t>
            </a:r>
            <a:r>
              <a:rPr lang="en" sz="1400" b="1" i="0" u="none" strike="noStrike" cap="none" dirty="0">
                <a:solidFill>
                  <a:srgbClr val="008774"/>
                </a:solidFill>
                <a:latin typeface="Arial"/>
                <a:ea typeface="Arial"/>
                <a:cs typeface="Arial"/>
                <a:sym typeface="Arial"/>
              </a:rPr>
              <a:t>(Ecosystem)</a:t>
            </a:r>
          </a:p>
        </p:txBody>
      </p:sp>
      <p:sp>
        <p:nvSpPr>
          <p:cNvPr id="262" name="Shape 262"/>
          <p:cNvSpPr txBox="1">
            <a:spLocks noGrp="1"/>
          </p:cNvSpPr>
          <p:nvPr>
            <p:ph type="subTitle" idx="1"/>
          </p:nvPr>
        </p:nvSpPr>
        <p:spPr>
          <a:xfrm>
            <a:off x="1764425" y="41196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63" name="Shape 263"/>
          <p:cNvSpPr txBox="1">
            <a:spLocks noGrp="1"/>
          </p:cNvSpPr>
          <p:nvPr>
            <p:ph type="subTitle" idx="1"/>
          </p:nvPr>
        </p:nvSpPr>
        <p:spPr>
          <a:xfrm>
            <a:off x="1785550" y="2223725"/>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Java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.NET</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Python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4" name="Shape 264"/>
          <p:cNvSpPr txBox="1">
            <a:spLocks noGrp="1"/>
          </p:cNvSpPr>
          <p:nvPr>
            <p:ph type="subTitle" idx="1"/>
          </p:nvPr>
        </p:nvSpPr>
        <p:spPr>
          <a:xfrm>
            <a:off x="1764425" y="36232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65" name="Shape 265"/>
          <p:cNvSpPr txBox="1">
            <a:spLocks noGrp="1"/>
          </p:cNvSpPr>
          <p:nvPr>
            <p:ph type="subTitle" idx="1"/>
          </p:nvPr>
        </p:nvSpPr>
        <p:spPr>
          <a:xfrm>
            <a:off x="1773460" y="3124750"/>
            <a:ext cx="29609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6" name="Shape 266"/>
          <p:cNvSpPr txBox="1">
            <a:spLocks noGrp="1"/>
          </p:cNvSpPr>
          <p:nvPr>
            <p:ph type="subTitle" idx="1"/>
          </p:nvPr>
        </p:nvSpPr>
        <p:spPr>
          <a:xfrm>
            <a:off x="4786600" y="3137500"/>
            <a:ext cx="25181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7" name="Shape 267"/>
          <p:cNvSpPr txBox="1">
            <a:spLocks noGrp="1"/>
          </p:cNvSpPr>
          <p:nvPr>
            <p:ph type="subTitle" idx="1"/>
          </p:nvPr>
        </p:nvSpPr>
        <p:spPr>
          <a:xfrm>
            <a:off x="164425" y="2212075"/>
            <a:ext cx="15599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DATA MICROSERVICES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Spring Cloud DataFlow</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Storm</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Fink/NiFi</a:t>
            </a:r>
          </a:p>
        </p:txBody>
      </p:sp>
      <p:sp>
        <p:nvSpPr>
          <p:cNvPr id="268" name="Shape 268"/>
          <p:cNvSpPr txBox="1">
            <a:spLocks noGrp="1"/>
          </p:cNvSpPr>
          <p:nvPr>
            <p:ph type="subTitle" idx="1"/>
          </p:nvPr>
        </p:nvSpPr>
        <p:spPr>
          <a:xfrm>
            <a:off x="4779850" y="223867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9" name="Shape 269"/>
          <p:cNvSpPr txBox="1">
            <a:spLocks noGrp="1"/>
          </p:cNvSpPr>
          <p:nvPr>
            <p:ph type="subTitle" idx="1"/>
          </p:nvPr>
        </p:nvSpPr>
        <p:spPr>
          <a:xfrm>
            <a:off x="6076225" y="223122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Zuul (client side)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0" name="Shape 270"/>
          <p:cNvSpPr txBox="1">
            <a:spLocks noGrp="1"/>
          </p:cNvSpPr>
          <p:nvPr>
            <p:ph type="subTitle" idx="1"/>
          </p:nvPr>
        </p:nvSpPr>
        <p:spPr>
          <a:xfrm>
            <a:off x="178975" y="394325"/>
            <a:ext cx="1531500" cy="1728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DATABASES AND DATA </a:t>
            </a:r>
            <a:r>
              <a:rPr lang="en" sz="900" b="1" i="0" u="none" strike="noStrike" cap="none" dirty="0" smtClean="0">
                <a:solidFill>
                  <a:schemeClr val="dk2"/>
                </a:solidFill>
                <a:latin typeface="Arial"/>
                <a:ea typeface="Arial"/>
                <a:cs typeface="Arial"/>
                <a:sym typeface="Arial"/>
              </a:rPr>
              <a:t>MANAGEMENT</a:t>
            </a:r>
            <a:endParaRPr sz="600" b="0" i="0" u="none" strike="noStrike" cap="none" dirty="0">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Traditional RDBMS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Oracle	MySQL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SQL Server</a:t>
            </a:r>
          </a:p>
          <a:p>
            <a:pPr marL="0" marR="0" lvl="0" indent="0" algn="l" rtl="0">
              <a:lnSpc>
                <a:spcPct val="100000"/>
              </a:lnSpc>
              <a:spcBef>
                <a:spcPts val="0"/>
              </a:spcBef>
              <a:spcAft>
                <a:spcPts val="0"/>
              </a:spcAft>
              <a:buClr>
                <a:schemeClr val="dk2"/>
              </a:buClr>
              <a:buSzPct val="25000"/>
              <a:buFont typeface="Arial"/>
              <a:buNone/>
            </a:pPr>
            <a:endParaRPr sz="6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NoSQL datastores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MongoDB	    Cassandra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smtClean="0">
                <a:solidFill>
                  <a:schemeClr val="dk2"/>
                </a:solidFill>
                <a:latin typeface="Arial"/>
                <a:ea typeface="Arial"/>
                <a:cs typeface="Arial"/>
                <a:sym typeface="Arial"/>
              </a:rPr>
              <a:t>Couchbase</a:t>
            </a:r>
            <a:endParaRPr lang="en-US" sz="800" b="0" i="0" u="none" strike="noStrike" cap="none" dirty="0" smtClean="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Cache and IMDG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smtClean="0">
                <a:solidFill>
                  <a:schemeClr val="dk2"/>
                </a:solidFill>
                <a:latin typeface="Arial"/>
                <a:ea typeface="Arial"/>
                <a:cs typeface="Arial"/>
                <a:sym typeface="Arial"/>
              </a:rPr>
              <a:t>Gemfire</a:t>
            </a:r>
            <a:r>
              <a:rPr lang="en-US" sz="800" b="0" i="0" u="none" strike="noStrike" cap="none" dirty="0" smtClean="0">
                <a:solidFill>
                  <a:schemeClr val="dk2"/>
                </a:solidFill>
                <a:latin typeface="Arial"/>
                <a:ea typeface="Arial"/>
                <a:cs typeface="Arial"/>
                <a:sym typeface="Arial"/>
              </a:rPr>
              <a:t>    </a:t>
            </a:r>
            <a:r>
              <a:rPr lang="en" sz="800" b="0" i="0" u="none" strike="noStrike" cap="none" dirty="0" smtClean="0">
                <a:solidFill>
                  <a:schemeClr val="dk2"/>
                </a:solidFill>
                <a:latin typeface="Arial"/>
                <a:ea typeface="Arial"/>
                <a:cs typeface="Arial"/>
                <a:sym typeface="Arial"/>
              </a:rPr>
              <a:t>Coherence</a:t>
            </a:r>
            <a:endParaRPr lang="en" sz="800" b="0" i="0" u="none" strike="noStrike" cap="none" dirty="0">
              <a:solidFill>
                <a:schemeClr val="dk2"/>
              </a:solidFill>
              <a:latin typeface="Arial"/>
              <a:ea typeface="Arial"/>
              <a:cs typeface="Arial"/>
              <a:sym typeface="Arial"/>
            </a:endParaRPr>
          </a:p>
        </p:txBody>
      </p:sp>
      <p:sp>
        <p:nvSpPr>
          <p:cNvPr id="271" name="Shape 271"/>
          <p:cNvSpPr txBox="1">
            <a:spLocks noGrp="1"/>
          </p:cNvSpPr>
          <p:nvPr>
            <p:ph type="subTitle" idx="1"/>
          </p:nvPr>
        </p:nvSpPr>
        <p:spPr>
          <a:xfrm>
            <a:off x="3272575" y="22187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72" name="Shape 272"/>
          <p:cNvSpPr txBox="1">
            <a:spLocks noGrp="1"/>
          </p:cNvSpPr>
          <p:nvPr>
            <p:ph type="subTitle" idx="1"/>
          </p:nvPr>
        </p:nvSpPr>
        <p:spPr>
          <a:xfrm>
            <a:off x="1765075" y="394325"/>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Github</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Gitlab</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SVN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3" name="Shape 273"/>
          <p:cNvSpPr txBox="1">
            <a:spLocks noGrp="1"/>
          </p:cNvSpPr>
          <p:nvPr>
            <p:ph type="subTitle" idx="1"/>
          </p:nvPr>
        </p:nvSpPr>
        <p:spPr>
          <a:xfrm>
            <a:off x="1770749" y="13206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DEVELOPMENT FRAMEWORKS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Spring / SCS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Entity Framework</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Micro</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4" name="Shape 274"/>
          <p:cNvSpPr txBox="1">
            <a:spLocks noGrp="1"/>
          </p:cNvSpPr>
          <p:nvPr>
            <p:ph type="subTitle" idx="1"/>
          </p:nvPr>
        </p:nvSpPr>
        <p:spPr>
          <a:xfrm>
            <a:off x="3270425" y="131070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APIGee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Mashery</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5" name="Shape 275"/>
          <p:cNvSpPr txBox="1">
            <a:spLocks noGrp="1"/>
          </p:cNvSpPr>
          <p:nvPr>
            <p:ph type="subTitle" idx="1"/>
          </p:nvPr>
        </p:nvSpPr>
        <p:spPr>
          <a:xfrm>
            <a:off x="4770100" y="39425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OAuth</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UAA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LDAP</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Kerberos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SSL/TLS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PCI</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HIPAA/HL7</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6" name="Shape 276"/>
          <p:cNvSpPr txBox="1">
            <a:spLocks noGrp="1"/>
          </p:cNvSpPr>
          <p:nvPr>
            <p:ph type="subTitle" idx="1"/>
          </p:nvPr>
        </p:nvSpPr>
        <p:spPr>
          <a:xfrm>
            <a:off x="6065500" y="39440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Collection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Dashboards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Alerts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7" name="Shape 277"/>
          <p:cNvSpPr txBox="1"/>
          <p:nvPr/>
        </p:nvSpPr>
        <p:spPr>
          <a:xfrm>
            <a:off x="3186150" y="4278575"/>
            <a:ext cx="44084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BOSH / Cloud Foundry </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Chef</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Puppet</a:t>
            </a:r>
            <a:r>
              <a:rPr lang="en" sz="800" b="0" i="0" u="none" strike="noStrike" cap="none" dirty="0">
                <a:solidFill>
                  <a:srgbClr val="000000"/>
                </a:solidFill>
                <a:latin typeface="Arial"/>
                <a:ea typeface="Arial"/>
                <a:cs typeface="Arial"/>
                <a:sym typeface="Arial"/>
              </a:rPr>
              <a:t>	   Ansible     </a:t>
            </a:r>
            <a:r>
              <a:rPr lang="en" sz="800" b="0" i="0" u="none" strike="noStrike" cap="none" dirty="0" smtClean="0">
                <a:solidFill>
                  <a:srgbClr val="000000"/>
                </a:solidFill>
                <a:latin typeface="Arial"/>
                <a:ea typeface="Arial"/>
                <a:cs typeface="Arial"/>
                <a:sym typeface="Arial"/>
              </a:rPr>
              <a:t>SaltStack</a:t>
            </a:r>
            <a:r>
              <a:rPr lang="en" sz="800" b="0" i="0" u="none" strike="noStrike" cap="none" dirty="0" smtClean="0">
                <a:solidFill>
                  <a:schemeClr val="dk1"/>
                </a:solidFill>
                <a:latin typeface="Arial"/>
                <a:ea typeface="Arial"/>
                <a:cs typeface="Arial"/>
                <a:sym typeface="Arial"/>
              </a:rPr>
              <a:t> </a:t>
            </a:r>
            <a:r>
              <a:rPr lang="en-US" sz="800" b="0" i="0" u="none" strike="noStrike" cap="none" dirty="0" smtClean="0">
                <a:solidFill>
                  <a:schemeClr val="dk1"/>
                </a:solidFill>
                <a:latin typeface="Arial"/>
                <a:ea typeface="Arial"/>
                <a:cs typeface="Arial"/>
                <a:sym typeface="Arial"/>
              </a:rPr>
              <a:t>    </a:t>
            </a:r>
            <a:r>
              <a:rPr lang="en" sz="800" b="0" i="0" u="none" strike="noStrike" cap="none" dirty="0" smtClean="0">
                <a:solidFill>
                  <a:schemeClr val="dk1"/>
                </a:solidFill>
                <a:latin typeface="Arial"/>
                <a:ea typeface="Arial"/>
                <a:cs typeface="Arial"/>
                <a:sym typeface="Arial"/>
              </a:rPr>
              <a:t>Mesos</a:t>
            </a:r>
            <a:endParaRPr lang="en" sz="800" b="0" i="0" u="none" strike="noStrike" cap="none" dirty="0">
              <a:solidFill>
                <a:schemeClr val="dk1"/>
              </a:solidFill>
              <a:latin typeface="Arial"/>
              <a:ea typeface="Arial"/>
              <a:cs typeface="Arial"/>
              <a:sym typeface="Arial"/>
            </a:endParaRPr>
          </a:p>
        </p:txBody>
      </p:sp>
      <p:sp>
        <p:nvSpPr>
          <p:cNvPr id="278" name="Shape 278"/>
          <p:cNvSpPr txBox="1"/>
          <p:nvPr/>
        </p:nvSpPr>
        <p:spPr>
          <a:xfrm>
            <a:off x="3258750" y="3741025"/>
            <a:ext cx="44084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Cloud Foundry </a:t>
            </a:r>
            <a:r>
              <a:rPr lang="en" sz="800" b="0" i="0" u="none" strike="noStrike" cap="none" dirty="0" smtClean="0">
                <a:solidFill>
                  <a:srgbClr val="000000"/>
                </a:solidFill>
                <a:latin typeface="Arial"/>
                <a:ea typeface="Arial"/>
                <a:cs typeface="Arial"/>
                <a:sym typeface="Arial"/>
              </a:rPr>
              <a:t>Runtime</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Kubernete</a:t>
            </a:r>
            <a:r>
              <a:rPr lang="en-US" sz="800" b="0" i="0" u="none" strike="noStrike" cap="none" dirty="0" smtClean="0">
                <a:solidFill>
                  <a:srgbClr val="000000"/>
                </a:solidFill>
                <a:latin typeface="Arial"/>
                <a:ea typeface="Arial"/>
                <a:cs typeface="Arial"/>
                <a:sym typeface="Arial"/>
              </a:rPr>
              <a:t>s        </a:t>
            </a:r>
            <a:r>
              <a:rPr lang="en" sz="800" b="0" i="0" u="none" strike="noStrike" cap="none" dirty="0" smtClean="0">
                <a:solidFill>
                  <a:srgbClr val="000000"/>
                </a:solidFill>
                <a:latin typeface="Arial"/>
                <a:ea typeface="Arial"/>
                <a:cs typeface="Arial"/>
                <a:sym typeface="Arial"/>
              </a:rPr>
              <a:t>Swar</a:t>
            </a:r>
            <a:r>
              <a:rPr lang="en-US" sz="800" dirty="0" smtClean="0"/>
              <a:t>m       </a:t>
            </a:r>
            <a:r>
              <a:rPr lang="en" sz="800" b="0" i="0" u="none" strike="noStrike" cap="none" dirty="0" smtClean="0">
                <a:solidFill>
                  <a:srgbClr val="000000"/>
                </a:solidFill>
                <a:latin typeface="Arial"/>
                <a:ea typeface="Arial"/>
                <a:cs typeface="Arial"/>
                <a:sym typeface="Arial"/>
              </a:rPr>
              <a:t>Marathon</a:t>
            </a:r>
            <a:r>
              <a:rPr lang="en-US" sz="800" b="0" i="0" u="none" strike="noStrike" cap="none" dirty="0" smtClean="0">
                <a:solidFill>
                  <a:srgbClr val="000000"/>
                </a:solidFill>
                <a:latin typeface="Arial"/>
                <a:ea typeface="Arial"/>
                <a:cs typeface="Arial"/>
                <a:sym typeface="Arial"/>
              </a:rPr>
              <a:t>         </a:t>
            </a:r>
            <a:r>
              <a:rPr lang="en-US" sz="800" dirty="0" smtClean="0"/>
              <a:t> </a:t>
            </a:r>
            <a:r>
              <a:rPr lang="en" sz="800" b="0" i="0" u="none" strike="noStrike" cap="none" dirty="0" smtClean="0">
                <a:solidFill>
                  <a:srgbClr val="000000"/>
                </a:solidFill>
                <a:latin typeface="Arial"/>
                <a:ea typeface="Arial"/>
                <a:cs typeface="Arial"/>
                <a:sym typeface="Arial"/>
              </a:rPr>
              <a:t>ECS</a:t>
            </a:r>
            <a:r>
              <a:rPr lang="en" sz="800" b="0" i="0" u="none" strike="noStrike" cap="none" dirty="0" smtClean="0">
                <a:solidFill>
                  <a:schemeClr val="dk1"/>
                </a:solidFill>
                <a:latin typeface="Arial"/>
                <a:ea typeface="Arial"/>
                <a:cs typeface="Arial"/>
                <a:sym typeface="Arial"/>
              </a:rPr>
              <a:t> </a:t>
            </a:r>
            <a:endParaRPr lang="en" sz="800" b="0" i="0" u="none" strike="noStrike" cap="none" dirty="0">
              <a:solidFill>
                <a:schemeClr val="dk1"/>
              </a:solidFill>
              <a:latin typeface="Arial"/>
              <a:ea typeface="Arial"/>
              <a:cs typeface="Arial"/>
              <a:sym typeface="Arial"/>
            </a:endParaRPr>
          </a:p>
        </p:txBody>
      </p:sp>
      <p:sp>
        <p:nvSpPr>
          <p:cNvPr id="279" name="Shape 279"/>
          <p:cNvSpPr txBox="1"/>
          <p:nvPr/>
        </p:nvSpPr>
        <p:spPr>
          <a:xfrm>
            <a:off x="2410500" y="3287350"/>
            <a:ext cx="2294098"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Garden </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Docker</a:t>
            </a:r>
            <a:r>
              <a:rPr lang="en-US" sz="800" dirty="0" smtClean="0"/>
              <a:t>       </a:t>
            </a:r>
            <a:r>
              <a:rPr lang="en" sz="800" b="0" i="0" u="none" strike="noStrike" cap="none" dirty="0" smtClean="0">
                <a:solidFill>
                  <a:srgbClr val="000000"/>
                </a:solidFill>
                <a:latin typeface="Arial"/>
                <a:ea typeface="Arial"/>
                <a:cs typeface="Arial"/>
                <a:sym typeface="Arial"/>
              </a:rPr>
              <a:t>runC</a:t>
            </a:r>
            <a:endParaRPr lang="en" sz="800" b="0" i="0" u="none" strike="noStrike" cap="none" dirty="0">
              <a:solidFill>
                <a:srgbClr val="000000"/>
              </a:solidFill>
              <a:latin typeface="Arial"/>
              <a:ea typeface="Arial"/>
              <a:cs typeface="Arial"/>
              <a:sym typeface="Arial"/>
            </a:endParaRPr>
          </a:p>
        </p:txBody>
      </p:sp>
      <p:sp>
        <p:nvSpPr>
          <p:cNvPr id="280" name="Shape 280"/>
          <p:cNvSpPr txBox="1"/>
          <p:nvPr/>
        </p:nvSpPr>
        <p:spPr>
          <a:xfrm>
            <a:off x="5610075" y="3287350"/>
            <a:ext cx="1877400"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Kafka	</a:t>
            </a:r>
            <a:r>
              <a:rPr lang="en" sz="800" b="0" i="0" u="none" strike="noStrike" cap="none" dirty="0" smtClean="0">
                <a:solidFill>
                  <a:srgbClr val="000000"/>
                </a:solidFill>
                <a:latin typeface="Arial"/>
                <a:ea typeface="Arial"/>
                <a:cs typeface="Arial"/>
                <a:sym typeface="Arial"/>
              </a:rPr>
              <a:t>RabbitMQ</a:t>
            </a:r>
            <a:endParaRPr lang="en" sz="800" b="0" i="0" u="none" strike="noStrike" cap="none" dirty="0">
              <a:solidFill>
                <a:srgbClr val="000000"/>
              </a:solidFill>
              <a:latin typeface="Arial"/>
              <a:ea typeface="Arial"/>
              <a:cs typeface="Arial"/>
              <a:sym typeface="Arial"/>
            </a:endParaRPr>
          </a:p>
        </p:txBody>
      </p:sp>
      <p:sp>
        <p:nvSpPr>
          <p:cNvPr id="281" name="Shape 281"/>
          <p:cNvSpPr txBox="1"/>
          <p:nvPr/>
        </p:nvSpPr>
        <p:spPr>
          <a:xfrm>
            <a:off x="2502700" y="2433510"/>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Ruby</a:t>
            </a:r>
          </a:p>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Go</a:t>
            </a:r>
          </a:p>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*.JS</a:t>
            </a:r>
          </a:p>
        </p:txBody>
      </p:sp>
      <p:grpSp>
        <p:nvGrpSpPr>
          <p:cNvPr id="282" name="Shape 282"/>
          <p:cNvGrpSpPr/>
          <p:nvPr/>
        </p:nvGrpSpPr>
        <p:grpSpPr>
          <a:xfrm>
            <a:off x="37452" y="2156596"/>
            <a:ext cx="186455" cy="176645"/>
            <a:chOff x="8317600" y="1296225"/>
            <a:chExt cx="255000" cy="287698"/>
          </a:xfrm>
        </p:grpSpPr>
        <p:sp>
          <p:nvSpPr>
            <p:cNvPr id="283" name="Shape 283"/>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84" name="Shape 284"/>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285" name="Shape 285"/>
          <p:cNvSpPr txBox="1"/>
          <p:nvPr/>
        </p:nvSpPr>
        <p:spPr>
          <a:xfrm>
            <a:off x="3932579" y="2571725"/>
            <a:ext cx="7493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chemeClr val="bg2"/>
                </a:solidFill>
                <a:latin typeface="Arial"/>
                <a:ea typeface="Arial"/>
                <a:cs typeface="Arial"/>
                <a:sym typeface="Arial"/>
              </a:rPr>
              <a:t>Zookeeper</a:t>
            </a:r>
          </a:p>
          <a:p>
            <a:pPr marL="0" marR="0" lvl="0" indent="0" algn="l" rtl="0">
              <a:lnSpc>
                <a:spcPct val="100000"/>
              </a:lnSpc>
              <a:spcBef>
                <a:spcPts val="0"/>
              </a:spcBef>
              <a:spcAft>
                <a:spcPts val="0"/>
              </a:spcAft>
              <a:buClr>
                <a:srgbClr val="000000"/>
              </a:buClr>
              <a:buFont typeface="Arial"/>
              <a:buNone/>
            </a:pPr>
            <a:endParaRPr sz="800" b="0" i="0" u="none" strike="noStrike" cap="none" dirty="0">
              <a:solidFill>
                <a:srgbClr val="000000"/>
              </a:solidFill>
              <a:latin typeface="Arial"/>
              <a:ea typeface="Arial"/>
              <a:cs typeface="Arial"/>
              <a:sym typeface="Arial"/>
            </a:endParaRPr>
          </a:p>
        </p:txBody>
      </p:sp>
      <p:sp>
        <p:nvSpPr>
          <p:cNvPr id="286" name="Shape 286"/>
          <p:cNvSpPr txBox="1">
            <a:spLocks noGrp="1"/>
          </p:cNvSpPr>
          <p:nvPr>
            <p:ph type="subTitle" idx="1"/>
          </p:nvPr>
        </p:nvSpPr>
        <p:spPr>
          <a:xfrm>
            <a:off x="3259075" y="394400"/>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Jenkins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Concourse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Artifactory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87" name="Shape 287"/>
          <p:cNvSpPr txBox="1"/>
          <p:nvPr/>
        </p:nvSpPr>
        <p:spPr>
          <a:xfrm>
            <a:off x="4031250" y="595412"/>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Spinaker</a:t>
            </a: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88" name="Shape 288"/>
          <p:cNvSpPr txBox="1">
            <a:spLocks noGrp="1"/>
          </p:cNvSpPr>
          <p:nvPr>
            <p:ph type="subTitle" idx="1"/>
          </p:nvPr>
        </p:nvSpPr>
        <p:spPr>
          <a:xfrm>
            <a:off x="161325" y="4119600"/>
            <a:ext cx="1559999" cy="9587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DNS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Intelligent Routing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Network Segmentation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Firewalls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89" name="Shape 289"/>
          <p:cNvSpPr txBox="1">
            <a:spLocks noGrp="1"/>
          </p:cNvSpPr>
          <p:nvPr>
            <p:ph type="subTitle" idx="1"/>
          </p:nvPr>
        </p:nvSpPr>
        <p:spPr>
          <a:xfrm>
            <a:off x="161325" y="3137500"/>
            <a:ext cx="1559999"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MONITORING &amp; LOGGING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Log Aggregation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Thresholds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Metering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90" name="Shape 290"/>
          <p:cNvSpPr txBox="1"/>
          <p:nvPr/>
        </p:nvSpPr>
        <p:spPr>
          <a:xfrm>
            <a:off x="7594551" y="1829267"/>
            <a:ext cx="1427154" cy="731910"/>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 sz="1000" b="0" i="0" u="none" strike="noStrike" cap="none" dirty="0">
                <a:solidFill>
                  <a:srgbClr val="000000"/>
                </a:solidFill>
                <a:latin typeface="Arial"/>
                <a:ea typeface="Arial"/>
                <a:cs typeface="Arial"/>
                <a:sym typeface="Arial"/>
              </a:rPr>
              <a:t>What does it take to deploy and operate ALL this at </a:t>
            </a:r>
            <a:r>
              <a:rPr lang="en" sz="1000" b="0" i="0" u="none" strike="noStrike" cap="none" dirty="0" smtClean="0">
                <a:solidFill>
                  <a:srgbClr val="000000"/>
                </a:solidFill>
                <a:latin typeface="Arial"/>
                <a:ea typeface="Arial"/>
                <a:cs typeface="Arial"/>
                <a:sym typeface="Arial"/>
              </a:rPr>
              <a:t>SCALE</a:t>
            </a:r>
            <a:endParaRPr lang="en" sz="1000" b="0" i="0" u="none" strike="noStrike" cap="none" dirty="0">
              <a:solidFill>
                <a:srgbClr val="000000"/>
              </a:solidFill>
              <a:latin typeface="Arial"/>
              <a:ea typeface="Arial"/>
              <a:cs typeface="Arial"/>
              <a:sym typeface="Arial"/>
            </a:endParaRPr>
          </a:p>
        </p:txBody>
      </p:sp>
      <p:sp>
        <p:nvSpPr>
          <p:cNvPr id="291" name="Shape 291"/>
          <p:cNvSpPr txBox="1"/>
          <p:nvPr/>
        </p:nvSpPr>
        <p:spPr>
          <a:xfrm>
            <a:off x="7594550" y="2827073"/>
            <a:ext cx="1427155" cy="796127"/>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 sz="1000" b="0" i="0" u="none" strike="noStrike" cap="none" dirty="0">
                <a:solidFill>
                  <a:srgbClr val="000000"/>
                </a:solidFill>
                <a:latin typeface="Arial"/>
                <a:ea typeface="Arial"/>
                <a:cs typeface="Arial"/>
                <a:sym typeface="Arial"/>
              </a:rPr>
              <a:t>Where should your best developers focus to maximise BUSINESS VALUE? </a:t>
            </a:r>
          </a:p>
        </p:txBody>
      </p:sp>
      <p:sp>
        <p:nvSpPr>
          <p:cNvPr id="292" name="Shape 292"/>
          <p:cNvSpPr/>
          <p:nvPr/>
        </p:nvSpPr>
        <p:spPr>
          <a:xfrm>
            <a:off x="7359050" y="296275"/>
            <a:ext cx="235500" cy="4816798"/>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54800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5" name="Shape 85"/>
          <p:cNvSpPr/>
          <p:nvPr/>
        </p:nvSpPr>
        <p:spPr>
          <a:xfrm>
            <a:off x="129400" y="2190400"/>
            <a:ext cx="7203600" cy="867298"/>
          </a:xfrm>
          <a:prstGeom prst="rect">
            <a:avLst/>
          </a:prstGeom>
          <a:noFill/>
          <a:ln w="9525" cap="flat" cmpd="sng">
            <a:solidFill>
              <a:srgbClr val="0B5394"/>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 name="Shape 86"/>
          <p:cNvSpPr txBox="1">
            <a:spLocks noGrp="1"/>
          </p:cNvSpPr>
          <p:nvPr>
            <p:ph type="subTitle" idx="1"/>
          </p:nvPr>
        </p:nvSpPr>
        <p:spPr>
          <a:xfrm>
            <a:off x="1764425" y="4613925"/>
            <a:ext cx="29609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87" name="Shape 87"/>
          <p:cNvSpPr txBox="1">
            <a:spLocks noGrp="1"/>
          </p:cNvSpPr>
          <p:nvPr>
            <p:ph type="subTitle" idx="1"/>
          </p:nvPr>
        </p:nvSpPr>
        <p:spPr>
          <a:xfrm>
            <a:off x="4786600" y="4616000"/>
            <a:ext cx="25181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 PUBLIC CLOUD</a:t>
            </a:r>
          </a:p>
        </p:txBody>
      </p:sp>
      <p:sp>
        <p:nvSpPr>
          <p:cNvPr id="88" name="Shape 88"/>
          <p:cNvSpPr txBox="1"/>
          <p:nvPr/>
        </p:nvSpPr>
        <p:spPr>
          <a:xfrm>
            <a:off x="2170625"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9" name="Shape 89"/>
          <p:cNvSpPr txBox="1"/>
          <p:nvPr/>
        </p:nvSpPr>
        <p:spPr>
          <a:xfrm>
            <a:off x="53200" y="-10450"/>
            <a:ext cx="6870652" cy="380700"/>
          </a:xfrm>
          <a:prstGeom prst="rect">
            <a:avLst/>
          </a:prstGeom>
          <a:noFill/>
          <a:ln>
            <a:noFill/>
          </a:ln>
        </p:spPr>
        <p:txBody>
          <a:bodyPr lIns="91425" tIns="91425" rIns="91425" bIns="91425" anchor="t" anchorCtr="0">
            <a:noAutofit/>
          </a:bodyPr>
          <a:lstStyle/>
          <a:p>
            <a:pPr lvl="0">
              <a:buClr>
                <a:schemeClr val="accent5"/>
              </a:buClr>
              <a:buSzPct val="25000"/>
            </a:pPr>
            <a:r>
              <a:rPr lang="en-US" sz="1400" b="1" dirty="0">
                <a:solidFill>
                  <a:srgbClr val="008774"/>
                </a:solidFill>
                <a:ea typeface="Arial"/>
                <a:cs typeface="Arial"/>
                <a:sym typeface="Arial"/>
              </a:rPr>
              <a:t>Enabling </a:t>
            </a:r>
            <a:r>
              <a:rPr lang="en-US" sz="1400" b="1" dirty="0" err="1">
                <a:solidFill>
                  <a:srgbClr val="008774"/>
                </a:solidFill>
                <a:ea typeface="Arial"/>
                <a:cs typeface="Arial"/>
                <a:sym typeface="Arial"/>
              </a:rPr>
              <a:t>Microservice</a:t>
            </a:r>
            <a:r>
              <a:rPr lang="en-US" sz="1400" b="1" dirty="0">
                <a:solidFill>
                  <a:srgbClr val="008774"/>
                </a:solidFill>
                <a:ea typeface="Arial"/>
                <a:cs typeface="Arial"/>
                <a:sym typeface="Arial"/>
              </a:rPr>
              <a:t> Strategy with </a:t>
            </a:r>
            <a:r>
              <a:rPr lang="en" sz="1400" b="1" dirty="0">
                <a:solidFill>
                  <a:srgbClr val="008774"/>
                </a:solidFill>
                <a:ea typeface="Arial"/>
                <a:cs typeface="Arial"/>
                <a:sym typeface="Arial"/>
              </a:rPr>
              <a:t>Cloud </a:t>
            </a:r>
            <a:r>
              <a:rPr lang="en-US" sz="1400" b="1" dirty="0">
                <a:solidFill>
                  <a:srgbClr val="008774"/>
                </a:solidFill>
                <a:ea typeface="Arial"/>
                <a:cs typeface="Arial"/>
                <a:sym typeface="Arial"/>
              </a:rPr>
              <a:t>Native </a:t>
            </a:r>
            <a:r>
              <a:rPr lang="en" sz="1400" b="1" dirty="0">
                <a:solidFill>
                  <a:srgbClr val="008774"/>
                </a:solidFill>
                <a:ea typeface="Arial"/>
                <a:cs typeface="Arial"/>
                <a:sym typeface="Arial"/>
              </a:rPr>
              <a:t>Architecture (</a:t>
            </a:r>
            <a:r>
              <a:rPr lang="en" sz="1400" b="1" i="0" u="none" strike="noStrike" cap="none" dirty="0">
                <a:solidFill>
                  <a:srgbClr val="008774"/>
                </a:solidFill>
                <a:latin typeface="Arial"/>
                <a:ea typeface="Arial"/>
                <a:cs typeface="Arial"/>
                <a:sym typeface="Arial"/>
              </a:rPr>
              <a:t>PCF)</a:t>
            </a:r>
          </a:p>
        </p:txBody>
      </p:sp>
      <p:sp>
        <p:nvSpPr>
          <p:cNvPr id="90" name="Shape 90"/>
          <p:cNvSpPr txBox="1">
            <a:spLocks noGrp="1"/>
          </p:cNvSpPr>
          <p:nvPr>
            <p:ph type="subTitle" idx="1"/>
          </p:nvPr>
        </p:nvSpPr>
        <p:spPr>
          <a:xfrm>
            <a:off x="1764425" y="41196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1" name="Shape 91"/>
          <p:cNvSpPr txBox="1">
            <a:spLocks noGrp="1"/>
          </p:cNvSpPr>
          <p:nvPr>
            <p:ph type="subTitle" idx="1"/>
          </p:nvPr>
        </p:nvSpPr>
        <p:spPr>
          <a:xfrm>
            <a:off x="1785550" y="2223725"/>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Java</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Python</a:t>
            </a:r>
            <a:endParaRPr lang="en-US" sz="800" b="1" i="0" u="none" strike="noStrike" cap="none" dirty="0" smtClean="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US" sz="800" b="1" dirty="0" smtClean="0">
                <a:solidFill>
                  <a:srgbClr val="008000"/>
                </a:solidFill>
              </a:rPr>
              <a:t>PHP</a:t>
            </a:r>
          </a:p>
          <a:p>
            <a:pPr marL="0" marR="0" lvl="0" indent="0" algn="l" rtl="0">
              <a:lnSpc>
                <a:spcPct val="100000"/>
              </a:lnSpc>
              <a:spcBef>
                <a:spcPts val="0"/>
              </a:spcBef>
              <a:spcAft>
                <a:spcPts val="0"/>
              </a:spcAft>
              <a:buClr>
                <a:schemeClr val="dk2"/>
              </a:buClr>
              <a:buSzPct val="25000"/>
              <a:buFont typeface="Arial"/>
              <a:buNone/>
            </a:pPr>
            <a:r>
              <a:rPr lang="en-US" sz="800" b="1" dirty="0">
                <a:solidFill>
                  <a:srgbClr val="008000"/>
                </a:solidFill>
              </a:rPr>
              <a:t>.</a:t>
            </a:r>
            <a:r>
              <a:rPr lang="en-US" sz="800" b="1" i="0" u="none" strike="noStrike" cap="none" dirty="0" smtClean="0">
                <a:solidFill>
                  <a:srgbClr val="008000"/>
                </a:solidFill>
                <a:latin typeface="Arial"/>
                <a:ea typeface="Arial"/>
                <a:cs typeface="Arial"/>
                <a:sym typeface="Arial"/>
              </a:rPr>
              <a:t>NET </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2" name="Shape 92"/>
          <p:cNvSpPr txBox="1">
            <a:spLocks noGrp="1"/>
          </p:cNvSpPr>
          <p:nvPr>
            <p:ph type="subTitle" idx="1"/>
          </p:nvPr>
        </p:nvSpPr>
        <p:spPr>
          <a:xfrm>
            <a:off x="1764425" y="36232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3" name="Shape 93"/>
          <p:cNvSpPr txBox="1">
            <a:spLocks noGrp="1"/>
          </p:cNvSpPr>
          <p:nvPr>
            <p:ph type="subTitle" idx="1"/>
          </p:nvPr>
        </p:nvSpPr>
        <p:spPr>
          <a:xfrm>
            <a:off x="1773460" y="3124750"/>
            <a:ext cx="29609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4" name="Shape 94"/>
          <p:cNvSpPr txBox="1">
            <a:spLocks noGrp="1"/>
          </p:cNvSpPr>
          <p:nvPr>
            <p:ph type="subTitle" idx="1"/>
          </p:nvPr>
        </p:nvSpPr>
        <p:spPr>
          <a:xfrm>
            <a:off x="4786600" y="3137500"/>
            <a:ext cx="25181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5" name="Shape 95"/>
          <p:cNvSpPr txBox="1">
            <a:spLocks noGrp="1"/>
          </p:cNvSpPr>
          <p:nvPr>
            <p:ph type="subTitle" idx="1"/>
          </p:nvPr>
        </p:nvSpPr>
        <p:spPr>
          <a:xfrm>
            <a:off x="164425" y="2212075"/>
            <a:ext cx="15599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 MICROSERVICES</a:t>
            </a:r>
          </a:p>
        </p:txBody>
      </p:sp>
      <p:sp>
        <p:nvSpPr>
          <p:cNvPr id="96" name="Shape 96"/>
          <p:cNvSpPr txBox="1">
            <a:spLocks noGrp="1"/>
          </p:cNvSpPr>
          <p:nvPr>
            <p:ph type="subTitle" idx="1"/>
          </p:nvPr>
        </p:nvSpPr>
        <p:spPr>
          <a:xfrm>
            <a:off x="4779850" y="223867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7" name="Shape 97"/>
          <p:cNvSpPr txBox="1">
            <a:spLocks noGrp="1"/>
          </p:cNvSpPr>
          <p:nvPr>
            <p:ph type="subTitle" idx="1"/>
          </p:nvPr>
        </p:nvSpPr>
        <p:spPr>
          <a:xfrm>
            <a:off x="6047362" y="223122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Zuul</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8" name="Shape 98"/>
          <p:cNvSpPr txBox="1">
            <a:spLocks noGrp="1"/>
          </p:cNvSpPr>
          <p:nvPr>
            <p:ph type="subTitle" idx="1"/>
          </p:nvPr>
        </p:nvSpPr>
        <p:spPr>
          <a:xfrm>
            <a:off x="178975" y="394325"/>
            <a:ext cx="1531500" cy="1728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DATABASES AND DATA MANAGEMENT</a:t>
            </a:r>
          </a:p>
          <a:p>
            <a:pPr marL="0" marR="0" lvl="0" indent="0" algn="l" rtl="0">
              <a:lnSpc>
                <a:spcPct val="115000"/>
              </a:lnSpc>
              <a:spcBef>
                <a:spcPts val="0"/>
              </a:spcBef>
              <a:spcAft>
                <a:spcPts val="0"/>
              </a:spcAft>
              <a:buClr>
                <a:schemeClr val="dk2"/>
              </a:buClr>
              <a:buSzPct val="25000"/>
              <a:buFont typeface="Arial"/>
              <a:buNone/>
            </a:pPr>
            <a:endParaRPr sz="6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	</a:t>
            </a:r>
          </a:p>
        </p:txBody>
      </p:sp>
      <p:sp>
        <p:nvSpPr>
          <p:cNvPr id="99" name="Shape 99"/>
          <p:cNvSpPr txBox="1">
            <a:spLocks noGrp="1"/>
          </p:cNvSpPr>
          <p:nvPr>
            <p:ph type="subTitle" idx="1"/>
          </p:nvPr>
        </p:nvSpPr>
        <p:spPr>
          <a:xfrm>
            <a:off x="3272575" y="22187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100" name="Shape 100"/>
          <p:cNvSpPr txBox="1">
            <a:spLocks noGrp="1"/>
          </p:cNvSpPr>
          <p:nvPr>
            <p:ph type="subTitle" idx="1"/>
          </p:nvPr>
        </p:nvSpPr>
        <p:spPr>
          <a:xfrm>
            <a:off x="1765075" y="394325"/>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1" name="Shape 101"/>
          <p:cNvSpPr txBox="1">
            <a:spLocks noGrp="1"/>
          </p:cNvSpPr>
          <p:nvPr>
            <p:ph type="subTitle" idx="1"/>
          </p:nvPr>
        </p:nvSpPr>
        <p:spPr>
          <a:xfrm>
            <a:off x="1770749" y="13206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DEV FRAMEWORKS</a:t>
            </a:r>
          </a:p>
          <a:p>
            <a:pPr marL="0" marR="0" lvl="0" indent="0" algn="l" rtl="0">
              <a:lnSpc>
                <a:spcPct val="100000"/>
              </a:lnSpc>
              <a:spcBef>
                <a:spcPts val="0"/>
              </a:spcBef>
              <a:spcAft>
                <a:spcPts val="0"/>
              </a:spcAft>
              <a:buClr>
                <a:schemeClr val="dk2"/>
              </a:buClr>
              <a:buSzPct val="25000"/>
              <a:buFont typeface="Arial"/>
              <a:buNone/>
            </a:pPr>
            <a:endParaRPr sz="1000" b="1"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Buildpacks</a:t>
            </a:r>
          </a:p>
        </p:txBody>
      </p:sp>
      <p:sp>
        <p:nvSpPr>
          <p:cNvPr id="102" name="Shape 102"/>
          <p:cNvSpPr txBox="1">
            <a:spLocks noGrp="1"/>
          </p:cNvSpPr>
          <p:nvPr>
            <p:ph type="subTitle" idx="1"/>
          </p:nvPr>
        </p:nvSpPr>
        <p:spPr>
          <a:xfrm>
            <a:off x="3270425" y="131070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1"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3" name="Shape 103"/>
          <p:cNvSpPr txBox="1">
            <a:spLocks noGrp="1"/>
          </p:cNvSpPr>
          <p:nvPr>
            <p:ph type="subTitle" idx="1"/>
          </p:nvPr>
        </p:nvSpPr>
        <p:spPr>
          <a:xfrm>
            <a:off x="4770100" y="39425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SSO</a:t>
            </a: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IPSEC</a:t>
            </a:r>
          </a:p>
        </p:txBody>
      </p:sp>
      <p:sp>
        <p:nvSpPr>
          <p:cNvPr id="104" name="Shape 104"/>
          <p:cNvSpPr txBox="1">
            <a:spLocks noGrp="1"/>
          </p:cNvSpPr>
          <p:nvPr>
            <p:ph type="subTitle" idx="1"/>
          </p:nvPr>
        </p:nvSpPr>
        <p:spPr>
          <a:xfrm>
            <a:off x="6007776" y="39440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PCF Metrics</a:t>
            </a: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r>
              <a:rPr lang="en" sz="800" b="1">
                <a:solidFill>
                  <a:srgbClr val="008000"/>
                </a:solidFill>
              </a:rPr>
              <a:t>PCF Logging</a:t>
            </a:r>
          </a:p>
        </p:txBody>
      </p:sp>
      <p:sp>
        <p:nvSpPr>
          <p:cNvPr id="105" name="Shape 105"/>
          <p:cNvSpPr txBox="1"/>
          <p:nvPr/>
        </p:nvSpPr>
        <p:spPr>
          <a:xfrm>
            <a:off x="5608375" y="4196325"/>
            <a:ext cx="14859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BOSH</a:t>
            </a:r>
          </a:p>
        </p:txBody>
      </p:sp>
      <p:sp>
        <p:nvSpPr>
          <p:cNvPr id="106" name="Shape 106"/>
          <p:cNvSpPr txBox="1"/>
          <p:nvPr/>
        </p:nvSpPr>
        <p:spPr>
          <a:xfrm>
            <a:off x="1924041" y="3257500"/>
            <a:ext cx="2294098"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800" b="1" i="0" u="none" strike="noStrike" cap="none" dirty="0">
                <a:solidFill>
                  <a:srgbClr val="008000"/>
                </a:solidFill>
                <a:latin typeface="Arial"/>
                <a:ea typeface="Arial"/>
                <a:cs typeface="Arial"/>
                <a:sym typeface="Arial"/>
              </a:rPr>
              <a:t>        </a:t>
            </a:r>
            <a:r>
              <a:rPr lang="en" sz="1000" b="1" i="0" u="none" strike="noStrike" cap="none" dirty="0">
                <a:solidFill>
                  <a:srgbClr val="008000"/>
                </a:solidFill>
                <a:latin typeface="Arial"/>
                <a:ea typeface="Arial"/>
                <a:cs typeface="Arial"/>
                <a:sym typeface="Arial"/>
              </a:rPr>
              <a:t>Docker                         RunC </a:t>
            </a:r>
          </a:p>
        </p:txBody>
      </p:sp>
      <p:sp>
        <p:nvSpPr>
          <p:cNvPr id="107" name="Shape 107"/>
          <p:cNvSpPr txBox="1"/>
          <p:nvPr/>
        </p:nvSpPr>
        <p:spPr>
          <a:xfrm>
            <a:off x="4786600" y="3287348"/>
            <a:ext cx="2307651" cy="453675"/>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108" name="Shape 108"/>
          <p:cNvSpPr txBox="1"/>
          <p:nvPr/>
        </p:nvSpPr>
        <p:spPr>
          <a:xfrm>
            <a:off x="2208039" y="2433509"/>
            <a:ext cx="624300" cy="589113"/>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800" b="1" i="0" u="none" strike="noStrike" cap="none" dirty="0" smtClean="0">
                <a:solidFill>
                  <a:srgbClr val="008000"/>
                </a:solidFill>
                <a:latin typeface="Arial"/>
                <a:ea typeface="Arial"/>
                <a:cs typeface="Arial"/>
                <a:sym typeface="Arial"/>
              </a:rPr>
              <a:t>Ruby</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rgbClr val="008000"/>
              </a:buClr>
              <a:buSzPct val="25000"/>
              <a:buFont typeface="Arial"/>
              <a:buNone/>
            </a:pPr>
            <a:r>
              <a:rPr lang="en-US" sz="800" b="1" dirty="0" smtClean="0">
                <a:solidFill>
                  <a:srgbClr val="008000"/>
                </a:solidFill>
              </a:rPr>
              <a:t>Node</a:t>
            </a:r>
          </a:p>
          <a:p>
            <a:pPr marL="0" marR="0" lvl="0" indent="0" algn="l" rtl="0">
              <a:lnSpc>
                <a:spcPct val="100000"/>
              </a:lnSpc>
              <a:spcBef>
                <a:spcPts val="0"/>
              </a:spcBef>
              <a:spcAft>
                <a:spcPts val="0"/>
              </a:spcAft>
              <a:buClr>
                <a:srgbClr val="008000"/>
              </a:buClr>
              <a:buSzPct val="25000"/>
              <a:buFont typeface="Arial"/>
              <a:buNone/>
            </a:pPr>
            <a:r>
              <a:rPr lang="en-US" sz="800" b="1" i="0" u="none" strike="noStrike" cap="none" dirty="0" smtClean="0">
                <a:solidFill>
                  <a:srgbClr val="008000"/>
                </a:solidFill>
                <a:latin typeface="Arial"/>
                <a:ea typeface="Arial"/>
                <a:cs typeface="Arial"/>
                <a:sym typeface="Arial"/>
              </a:rPr>
              <a:t>Go</a:t>
            </a:r>
          </a:p>
          <a:p>
            <a:pPr marL="0" marR="0" lvl="0" indent="0" algn="l" rtl="0">
              <a:lnSpc>
                <a:spcPct val="100000"/>
              </a:lnSpc>
              <a:spcBef>
                <a:spcPts val="0"/>
              </a:spcBef>
              <a:spcAft>
                <a:spcPts val="0"/>
              </a:spcAft>
              <a:buClr>
                <a:srgbClr val="008000"/>
              </a:buClr>
              <a:buSzPct val="25000"/>
              <a:buFont typeface="Arial"/>
              <a:buNone/>
            </a:pPr>
            <a:endParaRPr lang="en-US" sz="800" b="1" i="0" u="none" strike="noStrike" cap="none" dirty="0" smtClean="0">
              <a:solidFill>
                <a:srgbClr val="008000"/>
              </a:solidFill>
              <a:latin typeface="Arial"/>
              <a:ea typeface="Arial"/>
              <a:cs typeface="Arial"/>
              <a:sym typeface="Arial"/>
            </a:endParaRPr>
          </a:p>
        </p:txBody>
      </p:sp>
      <p:grpSp>
        <p:nvGrpSpPr>
          <p:cNvPr id="109" name="Shape 109"/>
          <p:cNvGrpSpPr/>
          <p:nvPr/>
        </p:nvGrpSpPr>
        <p:grpSpPr>
          <a:xfrm>
            <a:off x="37452" y="2156596"/>
            <a:ext cx="186455" cy="176645"/>
            <a:chOff x="8317600" y="1296225"/>
            <a:chExt cx="255000" cy="287698"/>
          </a:xfrm>
        </p:grpSpPr>
        <p:sp>
          <p:nvSpPr>
            <p:cNvPr id="110" name="Shape 110"/>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1" name="Shape 111"/>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112" name="Shape 112"/>
          <p:cNvSpPr txBox="1">
            <a:spLocks noGrp="1"/>
          </p:cNvSpPr>
          <p:nvPr>
            <p:ph type="subTitle" idx="1"/>
          </p:nvPr>
        </p:nvSpPr>
        <p:spPr>
          <a:xfrm>
            <a:off x="3259075" y="394400"/>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 sz="1000" b="1" i="0" u="none" strike="noStrike" cap="none">
                <a:solidFill>
                  <a:schemeClr val="dk1"/>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endParaRPr sz="1200" b="1" i="0" u="none" strike="noStrike" cap="none">
              <a:solidFill>
                <a:schemeClr val="dk1"/>
              </a:solidFill>
              <a:latin typeface="Arial"/>
              <a:ea typeface="Arial"/>
              <a:cs typeface="Arial"/>
              <a:sym typeface="Arial"/>
            </a:endParaRPr>
          </a:p>
        </p:txBody>
      </p:sp>
      <p:sp>
        <p:nvSpPr>
          <p:cNvPr id="113" name="Shape 113"/>
          <p:cNvSpPr txBox="1"/>
          <p:nvPr/>
        </p:nvSpPr>
        <p:spPr>
          <a:xfrm>
            <a:off x="4031250" y="595412"/>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114" name="Shape 114"/>
          <p:cNvSpPr txBox="1">
            <a:spLocks noGrp="1"/>
          </p:cNvSpPr>
          <p:nvPr>
            <p:ph type="subTitle" idx="1"/>
          </p:nvPr>
        </p:nvSpPr>
        <p:spPr>
          <a:xfrm>
            <a:off x="161325" y="4119600"/>
            <a:ext cx="1559999" cy="9587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15" name="Shape 115"/>
          <p:cNvSpPr txBox="1">
            <a:spLocks noGrp="1"/>
          </p:cNvSpPr>
          <p:nvPr>
            <p:ph type="subTitle" idx="1"/>
          </p:nvPr>
        </p:nvSpPr>
        <p:spPr>
          <a:xfrm>
            <a:off x="161325" y="3137500"/>
            <a:ext cx="1559999"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MONITORING / LOGGING</a:t>
            </a:r>
          </a:p>
        </p:txBody>
      </p:sp>
      <p:sp>
        <p:nvSpPr>
          <p:cNvPr id="116" name="Shape 116"/>
          <p:cNvSpPr/>
          <p:nvPr/>
        </p:nvSpPr>
        <p:spPr>
          <a:xfrm>
            <a:off x="7359050" y="296275"/>
            <a:ext cx="235500" cy="4816798"/>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7" name="Shape 117" descr="icon_jfrog_cf@2x.png"/>
          <p:cNvPicPr preferRelativeResize="0"/>
          <p:nvPr/>
        </p:nvPicPr>
        <p:blipFill rotWithShape="1">
          <a:blip r:embed="rId4">
            <a:alphaModFix/>
          </a:blip>
          <a:srcRect/>
          <a:stretch/>
        </p:blipFill>
        <p:spPr>
          <a:xfrm>
            <a:off x="4098325" y="701624"/>
            <a:ext cx="309900" cy="309900"/>
          </a:xfrm>
          <a:prstGeom prst="rect">
            <a:avLst/>
          </a:prstGeom>
          <a:noFill/>
          <a:ln>
            <a:noFill/>
          </a:ln>
        </p:spPr>
      </p:pic>
      <p:pic>
        <p:nvPicPr>
          <p:cNvPr id="118" name="Shape 118" descr="icon_jenkins_enterprise.png"/>
          <p:cNvPicPr preferRelativeResize="0"/>
          <p:nvPr/>
        </p:nvPicPr>
        <p:blipFill rotWithShape="1">
          <a:blip r:embed="rId5">
            <a:alphaModFix/>
          </a:blip>
          <a:srcRect/>
          <a:stretch/>
        </p:blipFill>
        <p:spPr>
          <a:xfrm>
            <a:off x="3387587" y="617191"/>
            <a:ext cx="460500" cy="421500"/>
          </a:xfrm>
          <a:prstGeom prst="rect">
            <a:avLst/>
          </a:prstGeom>
          <a:noFill/>
          <a:ln>
            <a:noFill/>
          </a:ln>
        </p:spPr>
      </p:pic>
      <p:pic>
        <p:nvPicPr>
          <p:cNvPr id="119" name="Shape 119" descr="icon_gitlab_cf@2x.png"/>
          <p:cNvPicPr preferRelativeResize="0"/>
          <p:nvPr/>
        </p:nvPicPr>
        <p:blipFill rotWithShape="1">
          <a:blip r:embed="rId6">
            <a:alphaModFix/>
          </a:blip>
          <a:srcRect/>
          <a:stretch/>
        </p:blipFill>
        <p:spPr>
          <a:xfrm>
            <a:off x="2473174" y="722950"/>
            <a:ext cx="577500" cy="482100"/>
          </a:xfrm>
          <a:prstGeom prst="rect">
            <a:avLst/>
          </a:prstGeom>
          <a:noFill/>
          <a:ln>
            <a:noFill/>
          </a:ln>
        </p:spPr>
      </p:pic>
      <p:pic>
        <p:nvPicPr>
          <p:cNvPr id="120" name="Shape 120" descr="icon_single_signon_cf@2x.png"/>
          <p:cNvPicPr preferRelativeResize="0"/>
          <p:nvPr/>
        </p:nvPicPr>
        <p:blipFill rotWithShape="1">
          <a:blip r:embed="rId7">
            <a:alphaModFix/>
          </a:blip>
          <a:srcRect/>
          <a:stretch/>
        </p:blipFill>
        <p:spPr>
          <a:xfrm>
            <a:off x="5344126" y="806012"/>
            <a:ext cx="531895" cy="514653"/>
          </a:xfrm>
          <a:prstGeom prst="rect">
            <a:avLst/>
          </a:prstGeom>
          <a:noFill/>
          <a:ln>
            <a:noFill/>
          </a:ln>
        </p:spPr>
      </p:pic>
      <p:pic>
        <p:nvPicPr>
          <p:cNvPr id="121" name="Shape 121" descr="default_product_logo@2x-a3dd9ac57373d57a41532c366896def4.png"/>
          <p:cNvPicPr preferRelativeResize="0"/>
          <p:nvPr/>
        </p:nvPicPr>
        <p:blipFill rotWithShape="1">
          <a:blip r:embed="rId8">
            <a:alphaModFix/>
          </a:blip>
          <a:srcRect/>
          <a:stretch/>
        </p:blipFill>
        <p:spPr>
          <a:xfrm>
            <a:off x="5344125" y="1448683"/>
            <a:ext cx="531895" cy="494205"/>
          </a:xfrm>
          <a:prstGeom prst="rect">
            <a:avLst/>
          </a:prstGeom>
          <a:noFill/>
          <a:ln>
            <a:noFill/>
          </a:ln>
        </p:spPr>
      </p:pic>
      <p:pic>
        <p:nvPicPr>
          <p:cNvPr id="122" name="Shape 122" descr="icon_opsmetrics_cf@2x.png"/>
          <p:cNvPicPr preferRelativeResize="0"/>
          <p:nvPr/>
        </p:nvPicPr>
        <p:blipFill rotWithShape="1">
          <a:blip r:embed="rId9">
            <a:alphaModFix/>
          </a:blip>
          <a:srcRect/>
          <a:stretch/>
        </p:blipFill>
        <p:spPr>
          <a:xfrm>
            <a:off x="6735978" y="1101696"/>
            <a:ext cx="456212" cy="456212"/>
          </a:xfrm>
          <a:prstGeom prst="rect">
            <a:avLst/>
          </a:prstGeom>
          <a:noFill/>
          <a:ln>
            <a:noFill/>
          </a:ln>
        </p:spPr>
      </p:pic>
      <p:pic>
        <p:nvPicPr>
          <p:cNvPr id="123" name="Shape 123" descr="icon_gemfire_cf@2x.png"/>
          <p:cNvPicPr preferRelativeResize="0"/>
          <p:nvPr/>
        </p:nvPicPr>
        <p:blipFill rotWithShape="1">
          <a:blip r:embed="rId10">
            <a:alphaModFix/>
          </a:blip>
          <a:srcRect/>
          <a:stretch/>
        </p:blipFill>
        <p:spPr>
          <a:xfrm>
            <a:off x="1074716" y="783493"/>
            <a:ext cx="435613" cy="435613"/>
          </a:xfrm>
          <a:prstGeom prst="rect">
            <a:avLst/>
          </a:prstGeom>
          <a:noFill/>
          <a:ln>
            <a:noFill/>
          </a:ln>
        </p:spPr>
      </p:pic>
      <p:pic>
        <p:nvPicPr>
          <p:cNvPr id="124" name="Shape 124" descr="icon_mysql_cf@2x.png"/>
          <p:cNvPicPr preferRelativeResize="0"/>
          <p:nvPr/>
        </p:nvPicPr>
        <p:blipFill rotWithShape="1">
          <a:blip r:embed="rId11">
            <a:alphaModFix/>
          </a:blip>
          <a:srcRect/>
          <a:stretch/>
        </p:blipFill>
        <p:spPr>
          <a:xfrm>
            <a:off x="204093" y="783658"/>
            <a:ext cx="489757" cy="470238"/>
          </a:xfrm>
          <a:prstGeom prst="rect">
            <a:avLst/>
          </a:prstGeom>
          <a:noFill/>
          <a:ln>
            <a:noFill/>
          </a:ln>
        </p:spPr>
      </p:pic>
      <p:pic>
        <p:nvPicPr>
          <p:cNvPr id="125" name="Shape 125" descr="icon_redis_cf@2x.png"/>
          <p:cNvPicPr preferRelativeResize="0"/>
          <p:nvPr/>
        </p:nvPicPr>
        <p:blipFill rotWithShape="1">
          <a:blip r:embed="rId12">
            <a:alphaModFix/>
          </a:blip>
          <a:srcRect/>
          <a:stretch/>
        </p:blipFill>
        <p:spPr>
          <a:xfrm>
            <a:off x="223906" y="1527832"/>
            <a:ext cx="469945" cy="419816"/>
          </a:xfrm>
          <a:prstGeom prst="rect">
            <a:avLst/>
          </a:prstGeom>
          <a:noFill/>
          <a:ln>
            <a:noFill/>
          </a:ln>
        </p:spPr>
      </p:pic>
      <p:pic>
        <p:nvPicPr>
          <p:cNvPr id="126" name="Shape 126" descr="icon_pivotalhd_cf@2x.png"/>
          <p:cNvPicPr preferRelativeResize="0"/>
          <p:nvPr/>
        </p:nvPicPr>
        <p:blipFill rotWithShape="1">
          <a:blip r:embed="rId13">
            <a:alphaModFix/>
          </a:blip>
          <a:srcRect/>
          <a:stretch/>
        </p:blipFill>
        <p:spPr>
          <a:xfrm>
            <a:off x="1074716" y="1536458"/>
            <a:ext cx="435613" cy="413699"/>
          </a:xfrm>
          <a:prstGeom prst="rect">
            <a:avLst/>
          </a:prstGeom>
          <a:noFill/>
          <a:ln>
            <a:noFill/>
          </a:ln>
        </p:spPr>
      </p:pic>
      <p:pic>
        <p:nvPicPr>
          <p:cNvPr id="127" name="Shape 127" descr="icon_springxd_cf@2x.png"/>
          <p:cNvPicPr preferRelativeResize="0"/>
          <p:nvPr/>
        </p:nvPicPr>
        <p:blipFill rotWithShape="1">
          <a:blip r:embed="rId14">
            <a:alphaModFix/>
          </a:blip>
          <a:srcRect/>
          <a:stretch/>
        </p:blipFill>
        <p:spPr>
          <a:xfrm>
            <a:off x="1174958" y="2531765"/>
            <a:ext cx="451423" cy="417416"/>
          </a:xfrm>
          <a:prstGeom prst="rect">
            <a:avLst/>
          </a:prstGeom>
          <a:noFill/>
          <a:ln w="9525" cap="flat" cmpd="sng">
            <a:solidFill>
              <a:srgbClr val="33928A"/>
            </a:solidFill>
            <a:prstDash val="solid"/>
            <a:round/>
            <a:headEnd type="none" w="med" len="med"/>
            <a:tailEnd type="none" w="med" len="med"/>
          </a:ln>
        </p:spPr>
      </p:pic>
      <p:pic>
        <p:nvPicPr>
          <p:cNvPr id="128" name="Shape 128" descr="icon_spring_cloud_services_cf@2x.png"/>
          <p:cNvPicPr preferRelativeResize="0"/>
          <p:nvPr/>
        </p:nvPicPr>
        <p:blipFill rotWithShape="1">
          <a:blip r:embed="rId15">
            <a:alphaModFix/>
          </a:blip>
          <a:srcRect/>
          <a:stretch/>
        </p:blipFill>
        <p:spPr>
          <a:xfrm>
            <a:off x="4218142" y="2639930"/>
            <a:ext cx="345710" cy="345710"/>
          </a:xfrm>
          <a:prstGeom prst="rect">
            <a:avLst/>
          </a:prstGeom>
          <a:noFill/>
          <a:ln>
            <a:noFill/>
          </a:ln>
        </p:spPr>
      </p:pic>
      <p:pic>
        <p:nvPicPr>
          <p:cNvPr id="129" name="Shape 129" descr="icon_apigee@2x.png"/>
          <p:cNvPicPr preferRelativeResize="0"/>
          <p:nvPr/>
        </p:nvPicPr>
        <p:blipFill rotWithShape="1">
          <a:blip r:embed="rId16">
            <a:alphaModFix/>
          </a:blip>
          <a:srcRect/>
          <a:stretch/>
        </p:blipFill>
        <p:spPr>
          <a:xfrm>
            <a:off x="3537124" y="1448683"/>
            <a:ext cx="981536" cy="741717"/>
          </a:xfrm>
          <a:prstGeom prst="rect">
            <a:avLst/>
          </a:prstGeom>
          <a:noFill/>
          <a:ln>
            <a:noFill/>
          </a:ln>
        </p:spPr>
      </p:pic>
      <p:pic>
        <p:nvPicPr>
          <p:cNvPr id="130" name="Shape 130" descr="icon_rabbitmq_cf@2x.png"/>
          <p:cNvPicPr preferRelativeResize="0"/>
          <p:nvPr/>
        </p:nvPicPr>
        <p:blipFill rotWithShape="1">
          <a:blip r:embed="rId17">
            <a:alphaModFix/>
          </a:blip>
          <a:srcRect/>
          <a:stretch/>
        </p:blipFill>
        <p:spPr>
          <a:xfrm>
            <a:off x="6709435" y="3171333"/>
            <a:ext cx="384815" cy="384815"/>
          </a:xfrm>
          <a:prstGeom prst="rect">
            <a:avLst/>
          </a:prstGeom>
          <a:noFill/>
          <a:ln>
            <a:noFill/>
          </a:ln>
        </p:spPr>
      </p:pic>
      <p:pic>
        <p:nvPicPr>
          <p:cNvPr id="131" name="Shape 131" descr="Icon_appdynamics_cf.png"/>
          <p:cNvPicPr preferRelativeResize="0"/>
          <p:nvPr/>
        </p:nvPicPr>
        <p:blipFill rotWithShape="1">
          <a:blip r:embed="rId18">
            <a:alphaModFix/>
          </a:blip>
          <a:srcRect/>
          <a:stretch/>
        </p:blipFill>
        <p:spPr>
          <a:xfrm>
            <a:off x="371170" y="3374896"/>
            <a:ext cx="336529" cy="306594"/>
          </a:xfrm>
          <a:prstGeom prst="rect">
            <a:avLst/>
          </a:prstGeom>
          <a:noFill/>
          <a:ln>
            <a:noFill/>
          </a:ln>
        </p:spPr>
      </p:pic>
      <p:pic>
        <p:nvPicPr>
          <p:cNvPr id="132" name="Shape 132" descr="icon_newrelic_cf@2x.png"/>
          <p:cNvPicPr preferRelativeResize="0"/>
          <p:nvPr/>
        </p:nvPicPr>
        <p:blipFill rotWithShape="1">
          <a:blip r:embed="rId19">
            <a:alphaModFix/>
          </a:blip>
          <a:srcRect/>
          <a:stretch/>
        </p:blipFill>
        <p:spPr>
          <a:xfrm>
            <a:off x="1057554" y="3333110"/>
            <a:ext cx="310042" cy="325159"/>
          </a:xfrm>
          <a:prstGeom prst="rect">
            <a:avLst/>
          </a:prstGeom>
          <a:noFill/>
          <a:ln>
            <a:noFill/>
          </a:ln>
        </p:spPr>
      </p:pic>
      <p:pic>
        <p:nvPicPr>
          <p:cNvPr id="133" name="Shape 133" descr="icon-dynatrace.png"/>
          <p:cNvPicPr preferRelativeResize="0"/>
          <p:nvPr/>
        </p:nvPicPr>
        <p:blipFill rotWithShape="1">
          <a:blip r:embed="rId20">
            <a:alphaModFix/>
          </a:blip>
          <a:srcRect/>
          <a:stretch/>
        </p:blipFill>
        <p:spPr>
          <a:xfrm>
            <a:off x="371170" y="3676673"/>
            <a:ext cx="336529" cy="328974"/>
          </a:xfrm>
          <a:prstGeom prst="rect">
            <a:avLst/>
          </a:prstGeom>
          <a:noFill/>
          <a:ln>
            <a:noFill/>
          </a:ln>
        </p:spPr>
      </p:pic>
      <p:pic>
        <p:nvPicPr>
          <p:cNvPr id="134" name="Shape 134"/>
          <p:cNvPicPr preferRelativeResize="0"/>
          <p:nvPr/>
        </p:nvPicPr>
        <p:blipFill rotWithShape="1">
          <a:blip r:embed="rId21">
            <a:alphaModFix/>
          </a:blip>
          <a:srcRect b="31914"/>
          <a:stretch/>
        </p:blipFill>
        <p:spPr>
          <a:xfrm>
            <a:off x="2832339" y="3219806"/>
            <a:ext cx="613341" cy="284687"/>
          </a:xfrm>
          <a:prstGeom prst="rect">
            <a:avLst/>
          </a:prstGeom>
          <a:noFill/>
          <a:ln>
            <a:noFill/>
          </a:ln>
          <a:effectLst>
            <a:outerShdw blurRad="50799" dist="38100" dir="2700000" sx="97000" sy="97000" algn="tl" rotWithShape="0">
              <a:srgbClr val="000000">
                <a:alpha val="70588"/>
              </a:srgbClr>
            </a:outerShdw>
          </a:effectLst>
        </p:spPr>
      </p:pic>
      <p:pic>
        <p:nvPicPr>
          <p:cNvPr id="135" name="Shape 135"/>
          <p:cNvPicPr preferRelativeResize="0"/>
          <p:nvPr/>
        </p:nvPicPr>
        <p:blipFill rotWithShape="1">
          <a:blip r:embed="rId22">
            <a:alphaModFix/>
          </a:blip>
          <a:srcRect/>
          <a:stretch/>
        </p:blipFill>
        <p:spPr>
          <a:xfrm>
            <a:off x="2170634" y="4867923"/>
            <a:ext cx="447900" cy="125400"/>
          </a:xfrm>
          <a:prstGeom prst="rect">
            <a:avLst/>
          </a:prstGeom>
          <a:noFill/>
          <a:ln>
            <a:noFill/>
          </a:ln>
        </p:spPr>
      </p:pic>
      <p:pic>
        <p:nvPicPr>
          <p:cNvPr id="136" name="Shape 136" descr="openstack_logo.jpg"/>
          <p:cNvPicPr preferRelativeResize="0"/>
          <p:nvPr/>
        </p:nvPicPr>
        <p:blipFill rotWithShape="1">
          <a:blip r:embed="rId23">
            <a:alphaModFix/>
          </a:blip>
          <a:srcRect l="4286"/>
          <a:stretch/>
        </p:blipFill>
        <p:spPr>
          <a:xfrm>
            <a:off x="3901489" y="4840771"/>
            <a:ext cx="464700" cy="179700"/>
          </a:xfrm>
          <a:prstGeom prst="rect">
            <a:avLst/>
          </a:prstGeom>
          <a:noFill/>
          <a:ln>
            <a:noFill/>
          </a:ln>
        </p:spPr>
      </p:pic>
      <p:pic>
        <p:nvPicPr>
          <p:cNvPr id="137" name="Shape 137" descr="https://encrypted-tbn0.gstatic.com/images?q=tbn:ANd9GcRgWtweeNVNot_dJ1JZ4fATg5X0qxTniN17Zry9UylCHUwXFy8KJQ"/>
          <p:cNvPicPr preferRelativeResize="0"/>
          <p:nvPr/>
        </p:nvPicPr>
        <p:blipFill rotWithShape="1">
          <a:blip r:embed="rId24">
            <a:alphaModFix/>
          </a:blip>
          <a:srcRect/>
          <a:stretch/>
        </p:blipFill>
        <p:spPr>
          <a:xfrm>
            <a:off x="4988746" y="4768776"/>
            <a:ext cx="409032" cy="174356"/>
          </a:xfrm>
          <a:prstGeom prst="rect">
            <a:avLst/>
          </a:prstGeom>
          <a:noFill/>
          <a:ln>
            <a:noFill/>
          </a:ln>
        </p:spPr>
      </p:pic>
      <p:grpSp>
        <p:nvGrpSpPr>
          <p:cNvPr id="138" name="Shape 138"/>
          <p:cNvGrpSpPr/>
          <p:nvPr/>
        </p:nvGrpSpPr>
        <p:grpSpPr>
          <a:xfrm>
            <a:off x="6619595" y="4724402"/>
            <a:ext cx="624360" cy="258722"/>
            <a:chOff x="3650837" y="4531964"/>
            <a:chExt cx="925073" cy="327843"/>
          </a:xfrm>
        </p:grpSpPr>
        <p:pic>
          <p:nvPicPr>
            <p:cNvPr id="139" name="Shape 139"/>
            <p:cNvPicPr preferRelativeResize="0"/>
            <p:nvPr/>
          </p:nvPicPr>
          <p:blipFill rotWithShape="1">
            <a:blip r:embed="rId25">
              <a:alphaModFix/>
            </a:blip>
            <a:srcRect/>
            <a:stretch/>
          </p:blipFill>
          <p:spPr>
            <a:xfrm>
              <a:off x="3650837" y="4531964"/>
              <a:ext cx="327843" cy="327843"/>
            </a:xfrm>
            <a:prstGeom prst="rect">
              <a:avLst/>
            </a:prstGeom>
            <a:noFill/>
            <a:ln>
              <a:noFill/>
            </a:ln>
          </p:spPr>
        </p:pic>
        <p:sp>
          <p:nvSpPr>
            <p:cNvPr id="140" name="Shape 140"/>
            <p:cNvSpPr txBox="1"/>
            <p:nvPr/>
          </p:nvSpPr>
          <p:spPr>
            <a:xfrm>
              <a:off x="3805955" y="4531964"/>
              <a:ext cx="769955" cy="312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Azure</a:t>
              </a:r>
            </a:p>
          </p:txBody>
        </p:sp>
      </p:grpSp>
      <p:pic>
        <p:nvPicPr>
          <p:cNvPr id="141" name="Shape 141" descr="icon_elasticruntime@2x.png"/>
          <p:cNvPicPr preferRelativeResize="0"/>
          <p:nvPr/>
        </p:nvPicPr>
        <p:blipFill rotWithShape="1">
          <a:blip r:embed="rId26">
            <a:alphaModFix/>
          </a:blip>
          <a:srcRect/>
          <a:stretch/>
        </p:blipFill>
        <p:spPr>
          <a:xfrm>
            <a:off x="4458292" y="3637632"/>
            <a:ext cx="394516" cy="394516"/>
          </a:xfrm>
          <a:prstGeom prst="rect">
            <a:avLst/>
          </a:prstGeom>
          <a:noFill/>
          <a:ln>
            <a:noFill/>
          </a:ln>
        </p:spPr>
      </p:pic>
      <p:pic>
        <p:nvPicPr>
          <p:cNvPr id="142" name="Shape 142" descr="runc.png"/>
          <p:cNvPicPr preferRelativeResize="0"/>
          <p:nvPr/>
        </p:nvPicPr>
        <p:blipFill rotWithShape="1">
          <a:blip r:embed="rId27">
            <a:alphaModFix/>
          </a:blip>
          <a:srcRect/>
          <a:stretch/>
        </p:blipFill>
        <p:spPr>
          <a:xfrm>
            <a:off x="3998748" y="3219805"/>
            <a:ext cx="519912" cy="284687"/>
          </a:xfrm>
          <a:prstGeom prst="rect">
            <a:avLst/>
          </a:prstGeom>
          <a:noFill/>
          <a:ln>
            <a:noFill/>
          </a:ln>
        </p:spPr>
      </p:pic>
      <p:pic>
        <p:nvPicPr>
          <p:cNvPr id="143" name="Shape 143" descr="icon_spring_cloud_services_cf@2x.png"/>
          <p:cNvPicPr preferRelativeResize="0"/>
          <p:nvPr/>
        </p:nvPicPr>
        <p:blipFill rotWithShape="1">
          <a:blip r:embed="rId15">
            <a:alphaModFix/>
          </a:blip>
          <a:srcRect/>
          <a:stretch/>
        </p:blipFill>
        <p:spPr>
          <a:xfrm>
            <a:off x="5445116" y="2639930"/>
            <a:ext cx="345710" cy="345710"/>
          </a:xfrm>
          <a:prstGeom prst="rect">
            <a:avLst/>
          </a:prstGeom>
          <a:noFill/>
          <a:ln>
            <a:noFill/>
          </a:ln>
        </p:spPr>
      </p:pic>
      <p:pic>
        <p:nvPicPr>
          <p:cNvPr id="144" name="Shape 144" descr="icon_spring_cloud_services_cf@2x.png"/>
          <p:cNvPicPr preferRelativeResize="0"/>
          <p:nvPr/>
        </p:nvPicPr>
        <p:blipFill rotWithShape="1">
          <a:blip r:embed="rId15">
            <a:alphaModFix/>
          </a:blip>
          <a:srcRect/>
          <a:stretch/>
        </p:blipFill>
        <p:spPr>
          <a:xfrm>
            <a:off x="6692796" y="2561774"/>
            <a:ext cx="345600" cy="345600"/>
          </a:xfrm>
          <a:prstGeom prst="rect">
            <a:avLst/>
          </a:prstGeom>
          <a:noFill/>
          <a:ln>
            <a:noFill/>
          </a:ln>
        </p:spPr>
      </p:pic>
      <p:pic>
        <p:nvPicPr>
          <p:cNvPr id="145" name="Shape 145" descr="haproxy-load-balancer.png"/>
          <p:cNvPicPr preferRelativeResize="0"/>
          <p:nvPr/>
        </p:nvPicPr>
        <p:blipFill rotWithShape="1">
          <a:blip r:embed="rId28">
            <a:alphaModFix/>
          </a:blip>
          <a:srcRect/>
          <a:stretch/>
        </p:blipFill>
        <p:spPr>
          <a:xfrm>
            <a:off x="223907" y="4402576"/>
            <a:ext cx="577620" cy="433216"/>
          </a:xfrm>
          <a:prstGeom prst="rect">
            <a:avLst/>
          </a:prstGeom>
          <a:noFill/>
          <a:ln>
            <a:noFill/>
          </a:ln>
        </p:spPr>
      </p:pic>
      <p:pic>
        <p:nvPicPr>
          <p:cNvPr id="146" name="Shape 146" descr="icon_apigateway_cf@2x.png"/>
          <p:cNvPicPr preferRelativeResize="0"/>
          <p:nvPr/>
        </p:nvPicPr>
        <p:blipFill rotWithShape="1">
          <a:blip r:embed="rId29">
            <a:alphaModFix/>
          </a:blip>
          <a:srcRect/>
          <a:stretch/>
        </p:blipFill>
        <p:spPr>
          <a:xfrm>
            <a:off x="1051200" y="4402578"/>
            <a:ext cx="488148" cy="433216"/>
          </a:xfrm>
          <a:prstGeom prst="rect">
            <a:avLst/>
          </a:prstGeom>
          <a:noFill/>
          <a:ln>
            <a:noFill/>
          </a:ln>
        </p:spPr>
      </p:pic>
      <p:pic>
        <p:nvPicPr>
          <p:cNvPr id="147" name="Shape 147" descr="Bosh-logo.png"/>
          <p:cNvPicPr preferRelativeResize="0"/>
          <p:nvPr/>
        </p:nvPicPr>
        <p:blipFill rotWithShape="1">
          <a:blip r:embed="rId30">
            <a:alphaModFix/>
          </a:blip>
          <a:srcRect/>
          <a:stretch/>
        </p:blipFill>
        <p:spPr>
          <a:xfrm>
            <a:off x="4422124" y="4139993"/>
            <a:ext cx="460500" cy="346200"/>
          </a:xfrm>
          <a:prstGeom prst="rect">
            <a:avLst/>
          </a:prstGeom>
          <a:noFill/>
          <a:ln>
            <a:noFill/>
          </a:ln>
        </p:spPr>
      </p:pic>
      <p:pic>
        <p:nvPicPr>
          <p:cNvPr id="148" name="Shape 148" descr="icon_buildpacks@2x.png"/>
          <p:cNvPicPr preferRelativeResize="0"/>
          <p:nvPr/>
        </p:nvPicPr>
        <p:blipFill rotWithShape="1">
          <a:blip r:embed="rId31">
            <a:alphaModFix/>
          </a:blip>
          <a:srcRect/>
          <a:stretch/>
        </p:blipFill>
        <p:spPr>
          <a:xfrm>
            <a:off x="2650401" y="2531765"/>
            <a:ext cx="476595" cy="476595"/>
          </a:xfrm>
          <a:prstGeom prst="rect">
            <a:avLst/>
          </a:prstGeom>
          <a:noFill/>
          <a:ln>
            <a:noFill/>
          </a:ln>
        </p:spPr>
      </p:pic>
      <p:sp>
        <p:nvSpPr>
          <p:cNvPr id="149" name="Shape 149"/>
          <p:cNvSpPr txBox="1"/>
          <p:nvPr/>
        </p:nvSpPr>
        <p:spPr>
          <a:xfrm>
            <a:off x="171860" y="1265591"/>
            <a:ext cx="1465148"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MySQL</a:t>
            </a:r>
            <a:r>
              <a:rPr lang="en" sz="1000" b="0" i="0" u="none" strike="noStrike" cap="none">
                <a:solidFill>
                  <a:srgbClr val="008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Gemfire</a:t>
            </a:r>
          </a:p>
        </p:txBody>
      </p:sp>
      <p:sp>
        <p:nvSpPr>
          <p:cNvPr id="150" name="Shape 150"/>
          <p:cNvSpPr txBox="1"/>
          <p:nvPr/>
        </p:nvSpPr>
        <p:spPr>
          <a:xfrm>
            <a:off x="208138" y="1898400"/>
            <a:ext cx="1465148"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Redis</a:t>
            </a:r>
            <a:r>
              <a:rPr lang="en" sz="1000" b="0"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Pivotal</a:t>
            </a:r>
            <a:r>
              <a:rPr lang="en" sz="1000" b="1"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HD</a:t>
            </a:r>
          </a:p>
        </p:txBody>
      </p:sp>
      <p:sp>
        <p:nvSpPr>
          <p:cNvPr id="151" name="Shape 151"/>
          <p:cNvSpPr txBox="1"/>
          <p:nvPr/>
        </p:nvSpPr>
        <p:spPr>
          <a:xfrm>
            <a:off x="1861750" y="783500"/>
            <a:ext cx="624300" cy="276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200" b="1" i="0" u="none" strike="noStrike" cap="none">
                <a:solidFill>
                  <a:srgbClr val="008000"/>
                </a:solidFill>
                <a:latin typeface="Arial"/>
                <a:ea typeface="Arial"/>
                <a:cs typeface="Arial"/>
                <a:sym typeface="Arial"/>
              </a:rPr>
              <a:t>Gitlab</a:t>
            </a:r>
          </a:p>
        </p:txBody>
      </p:sp>
      <p:sp>
        <p:nvSpPr>
          <p:cNvPr id="152" name="Shape 152"/>
          <p:cNvSpPr txBox="1"/>
          <p:nvPr/>
        </p:nvSpPr>
        <p:spPr>
          <a:xfrm>
            <a:off x="3270783" y="979779"/>
            <a:ext cx="1458092"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Jenkins</a:t>
            </a:r>
            <a:r>
              <a:rPr lang="en" sz="1000" b="0"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Artifactory</a:t>
            </a:r>
            <a:r>
              <a:rPr lang="en" sz="1000" b="0" i="0" u="none" strike="noStrike" cap="none">
                <a:solidFill>
                  <a:srgbClr val="008000"/>
                </a:solidFill>
                <a:latin typeface="Arial"/>
                <a:ea typeface="Arial"/>
                <a:cs typeface="Arial"/>
                <a:sym typeface="Arial"/>
              </a:rPr>
              <a:t> </a:t>
            </a:r>
          </a:p>
        </p:txBody>
      </p:sp>
      <p:pic>
        <p:nvPicPr>
          <p:cNvPr id="153" name="Shape 153" descr="icon_buildpacks@2x.png"/>
          <p:cNvPicPr preferRelativeResize="0"/>
          <p:nvPr/>
        </p:nvPicPr>
        <p:blipFill rotWithShape="1">
          <a:blip r:embed="rId31">
            <a:alphaModFix/>
          </a:blip>
          <a:srcRect/>
          <a:stretch/>
        </p:blipFill>
        <p:spPr>
          <a:xfrm>
            <a:off x="2649572" y="1643872"/>
            <a:ext cx="421499" cy="421499"/>
          </a:xfrm>
          <a:prstGeom prst="rect">
            <a:avLst/>
          </a:prstGeom>
          <a:noFill/>
          <a:ln>
            <a:noFill/>
          </a:ln>
        </p:spPr>
      </p:pic>
      <p:sp>
        <p:nvSpPr>
          <p:cNvPr id="154" name="Shape 154"/>
          <p:cNvSpPr txBox="1"/>
          <p:nvPr/>
        </p:nvSpPr>
        <p:spPr>
          <a:xfrm>
            <a:off x="137319" y="2639930"/>
            <a:ext cx="1286424" cy="40010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Spring Cloud</a:t>
            </a:r>
          </a:p>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Dataflow</a:t>
            </a:r>
          </a:p>
        </p:txBody>
      </p:sp>
      <p:sp>
        <p:nvSpPr>
          <p:cNvPr id="155" name="Shape 155"/>
          <p:cNvSpPr txBox="1"/>
          <p:nvPr/>
        </p:nvSpPr>
        <p:spPr>
          <a:xfrm>
            <a:off x="5790826" y="3287348"/>
            <a:ext cx="828771"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RabbitMQ</a:t>
            </a:r>
          </a:p>
        </p:txBody>
      </p:sp>
      <p:sp>
        <p:nvSpPr>
          <p:cNvPr id="156" name="Shape 156"/>
          <p:cNvSpPr txBox="1"/>
          <p:nvPr/>
        </p:nvSpPr>
        <p:spPr>
          <a:xfrm>
            <a:off x="5221778" y="3741023"/>
            <a:ext cx="2054085"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PCF Elastic Runtime</a:t>
            </a:r>
          </a:p>
        </p:txBody>
      </p:sp>
      <p:sp>
        <p:nvSpPr>
          <p:cNvPr id="157" name="Shape 157"/>
          <p:cNvSpPr txBox="1"/>
          <p:nvPr/>
        </p:nvSpPr>
        <p:spPr>
          <a:xfrm>
            <a:off x="171863" y="4843182"/>
            <a:ext cx="1436286"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HA Proxy       Router</a:t>
            </a:r>
          </a:p>
        </p:txBody>
      </p:sp>
      <p:grpSp>
        <p:nvGrpSpPr>
          <p:cNvPr id="159" name="Shape 159"/>
          <p:cNvGrpSpPr/>
          <p:nvPr/>
        </p:nvGrpSpPr>
        <p:grpSpPr>
          <a:xfrm>
            <a:off x="7609491" y="2690242"/>
            <a:ext cx="1371022" cy="1050781"/>
            <a:chOff x="6775984" y="1967163"/>
            <a:chExt cx="1744133" cy="896937"/>
          </a:xfrm>
        </p:grpSpPr>
        <p:sp>
          <p:nvSpPr>
            <p:cNvPr id="160" name="Shape 160"/>
            <p:cNvSpPr/>
            <p:nvPr/>
          </p:nvSpPr>
          <p:spPr>
            <a:xfrm>
              <a:off x="6775984" y="1967163"/>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61" name="Shape 161"/>
            <p:cNvGrpSpPr/>
            <p:nvPr/>
          </p:nvGrpSpPr>
          <p:grpSpPr>
            <a:xfrm>
              <a:off x="6847707" y="2014681"/>
              <a:ext cx="1613145" cy="849419"/>
              <a:chOff x="6430190" y="1230979"/>
              <a:chExt cx="1613145" cy="849419"/>
            </a:xfrm>
          </p:grpSpPr>
          <p:grpSp>
            <p:nvGrpSpPr>
              <p:cNvPr id="162" name="Shape 162"/>
              <p:cNvGrpSpPr/>
              <p:nvPr/>
            </p:nvGrpSpPr>
            <p:grpSpPr>
              <a:xfrm>
                <a:off x="6430190" y="1230979"/>
                <a:ext cx="1613145" cy="568472"/>
                <a:chOff x="5490387" y="1527312"/>
                <a:chExt cx="1613145" cy="568472"/>
              </a:xfrm>
            </p:grpSpPr>
            <p:sp>
              <p:nvSpPr>
                <p:cNvPr id="163" name="Shape 163"/>
                <p:cNvSpPr/>
                <p:nvPr/>
              </p:nvSpPr>
              <p:spPr>
                <a:xfrm>
                  <a:off x="5490387" y="1527312"/>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200" b="0" i="0" u="none" strike="noStrike" cap="none">
                      <a:solidFill>
                        <a:srgbClr val="F2F2F2"/>
                      </a:solidFill>
                      <a:latin typeface="Calibri"/>
                      <a:ea typeface="Calibri"/>
                      <a:cs typeface="Calibri"/>
                      <a:sym typeface="Calibri"/>
                    </a:rPr>
                    <a:t>Service Broker</a:t>
                  </a:r>
                </a:p>
              </p:txBody>
            </p:sp>
            <p:sp>
              <p:nvSpPr>
                <p:cNvPr id="164" name="Shape 164"/>
                <p:cNvSpPr/>
                <p:nvPr/>
              </p:nvSpPr>
              <p:spPr>
                <a:xfrm>
                  <a:off x="5490387" y="1823641"/>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dirty="0" smtClean="0">
                      <a:solidFill>
                        <a:srgbClr val="F2F2F2"/>
                      </a:solidFill>
                      <a:latin typeface="Calibri"/>
                      <a:ea typeface="Calibri"/>
                      <a:cs typeface="Calibri"/>
                      <a:sym typeface="Calibri"/>
                    </a:rPr>
                    <a:t>PCF Managed</a:t>
                  </a:r>
                  <a:endParaRPr lang="en" sz="1200" b="0" i="0" u="none" strike="noStrike" cap="none" dirty="0">
                    <a:solidFill>
                      <a:srgbClr val="F2F2F2"/>
                    </a:solidFill>
                    <a:latin typeface="Calibri"/>
                    <a:ea typeface="Calibri"/>
                    <a:cs typeface="Calibri"/>
                    <a:sym typeface="Calibri"/>
                  </a:endParaRPr>
                </a:p>
              </p:txBody>
            </p:sp>
            <p:sp>
              <p:nvSpPr>
                <p:cNvPr id="165" name="Shape 165"/>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66" name="Shape 166"/>
              <p:cNvSpPr txBox="1"/>
              <p:nvPr/>
            </p:nvSpPr>
            <p:spPr>
              <a:xfrm>
                <a:off x="6431577" y="1803399"/>
                <a:ext cx="1536944" cy="2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110" b="0" i="0" u="none" strike="noStrike" cap="none" dirty="0" smtClean="0">
                    <a:solidFill>
                      <a:schemeClr val="dk1"/>
                    </a:solidFill>
                    <a:latin typeface="Arial"/>
                    <a:ea typeface="Arial"/>
                    <a:cs typeface="Arial"/>
                    <a:sym typeface="Arial"/>
                  </a:rPr>
                  <a:t>PCF Provided</a:t>
                </a:r>
              </a:p>
            </p:txBody>
          </p:sp>
          <p:sp>
            <p:nvSpPr>
              <p:cNvPr id="167" name="Shape 167"/>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grpSp>
      </p:grpSp>
      <p:grpSp>
        <p:nvGrpSpPr>
          <p:cNvPr id="168" name="Shape 168"/>
          <p:cNvGrpSpPr/>
          <p:nvPr/>
        </p:nvGrpSpPr>
        <p:grpSpPr>
          <a:xfrm>
            <a:off x="7623566" y="3806548"/>
            <a:ext cx="1372112" cy="1050779"/>
            <a:chOff x="6774597" y="1967163"/>
            <a:chExt cx="1745520" cy="896935"/>
          </a:xfrm>
        </p:grpSpPr>
        <p:sp>
          <p:nvSpPr>
            <p:cNvPr id="169" name="Shape 169"/>
            <p:cNvSpPr/>
            <p:nvPr/>
          </p:nvSpPr>
          <p:spPr>
            <a:xfrm>
              <a:off x="6775984" y="1967163"/>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70" name="Shape 170"/>
            <p:cNvGrpSpPr/>
            <p:nvPr/>
          </p:nvGrpSpPr>
          <p:grpSpPr>
            <a:xfrm>
              <a:off x="6774597" y="2014681"/>
              <a:ext cx="1686255" cy="849417"/>
              <a:chOff x="6357080" y="1230979"/>
              <a:chExt cx="1686255" cy="849417"/>
            </a:xfrm>
          </p:grpSpPr>
          <p:grpSp>
            <p:nvGrpSpPr>
              <p:cNvPr id="171" name="Shape 171"/>
              <p:cNvGrpSpPr/>
              <p:nvPr/>
            </p:nvGrpSpPr>
            <p:grpSpPr>
              <a:xfrm>
                <a:off x="6430190" y="1230979"/>
                <a:ext cx="1613145" cy="568472"/>
                <a:chOff x="5490387" y="1527312"/>
                <a:chExt cx="1613145" cy="568472"/>
              </a:xfrm>
            </p:grpSpPr>
            <p:sp>
              <p:nvSpPr>
                <p:cNvPr id="172" name="Shape 172"/>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200" b="0" i="0" u="none" strike="noStrike" cap="none">
                      <a:solidFill>
                        <a:srgbClr val="F2F2F2"/>
                      </a:solidFill>
                      <a:latin typeface="Calibri"/>
                      <a:ea typeface="Calibri"/>
                      <a:cs typeface="Calibri"/>
                      <a:sym typeface="Calibri"/>
                    </a:rPr>
                    <a:t>Service Broker</a:t>
                  </a:r>
                </a:p>
              </p:txBody>
            </p:sp>
            <p:sp>
              <p:nvSpPr>
                <p:cNvPr id="173" name="Shape 173"/>
                <p:cNvSpPr/>
                <p:nvPr/>
              </p:nvSpPr>
              <p:spPr>
                <a:xfrm>
                  <a:off x="5490387" y="1823641"/>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dirty="0" smtClean="0">
                      <a:solidFill>
                        <a:srgbClr val="F2F2F2"/>
                      </a:solidFill>
                      <a:latin typeface="Calibri"/>
                      <a:ea typeface="Calibri"/>
                      <a:cs typeface="Calibri"/>
                      <a:sym typeface="Calibri"/>
                    </a:rPr>
                    <a:t>Corp Managed</a:t>
                  </a:r>
                </a:p>
                <a:p>
                  <a:pPr marL="0" marR="0" lvl="0" indent="0" algn="l" rtl="0">
                    <a:lnSpc>
                      <a:spcPct val="100000"/>
                    </a:lnSpc>
                    <a:spcBef>
                      <a:spcPts val="0"/>
                    </a:spcBef>
                    <a:spcAft>
                      <a:spcPts val="0"/>
                    </a:spcAft>
                    <a:buClr>
                      <a:srgbClr val="F2F2F2"/>
                    </a:buClr>
                    <a:buSzPct val="25000"/>
                    <a:buFont typeface="Calibri"/>
                    <a:buNone/>
                  </a:pPr>
                  <a:r>
                    <a:rPr lang="en-US" sz="1200" dirty="0" smtClean="0">
                      <a:solidFill>
                        <a:srgbClr val="F2F2F2"/>
                      </a:solidFill>
                      <a:latin typeface="Calibri"/>
                      <a:ea typeface="Calibri"/>
                      <a:cs typeface="Calibri"/>
                      <a:sym typeface="Calibri"/>
                    </a:rPr>
                    <a:t>(or external)</a:t>
                  </a:r>
                  <a:endParaRPr lang="en" sz="1200" b="0" i="0" u="none" strike="noStrike" cap="none" dirty="0">
                    <a:solidFill>
                      <a:srgbClr val="F2F2F2"/>
                    </a:solidFill>
                    <a:latin typeface="Calibri"/>
                    <a:ea typeface="Calibri"/>
                    <a:cs typeface="Calibri"/>
                    <a:sym typeface="Calibri"/>
                  </a:endParaRPr>
                </a:p>
              </p:txBody>
            </p:sp>
            <p:sp>
              <p:nvSpPr>
                <p:cNvPr id="174" name="Shape 174"/>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75" name="Shape 175"/>
              <p:cNvSpPr txBox="1"/>
              <p:nvPr/>
            </p:nvSpPr>
            <p:spPr>
              <a:xfrm>
                <a:off x="6357080" y="1799452"/>
                <a:ext cx="1686255" cy="28094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110" b="0" i="0" u="none" strike="noStrike" cap="none" dirty="0" smtClean="0">
                    <a:solidFill>
                      <a:schemeClr val="dk1"/>
                    </a:solidFill>
                    <a:latin typeface="Arial"/>
                    <a:ea typeface="Arial"/>
                    <a:cs typeface="Arial"/>
                    <a:sym typeface="Arial"/>
                  </a:rPr>
                  <a:t>User Provided</a:t>
                </a:r>
                <a:endParaRPr lang="en" sz="1110" b="0" i="0" u="none" strike="noStrike" cap="none" dirty="0">
                  <a:solidFill>
                    <a:schemeClr val="dk1"/>
                  </a:solidFill>
                  <a:latin typeface="Arial"/>
                  <a:ea typeface="Arial"/>
                  <a:cs typeface="Arial"/>
                  <a:sym typeface="Arial"/>
                </a:endParaRPr>
              </a:p>
            </p:txBody>
          </p:sp>
          <p:sp>
            <p:nvSpPr>
              <p:cNvPr id="176" name="Shape 176"/>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grpSp>
      </p:grpSp>
      <p:grpSp>
        <p:nvGrpSpPr>
          <p:cNvPr id="177" name="Shape 177"/>
          <p:cNvGrpSpPr/>
          <p:nvPr/>
        </p:nvGrpSpPr>
        <p:grpSpPr>
          <a:xfrm>
            <a:off x="7609490" y="710724"/>
            <a:ext cx="1534508" cy="872326"/>
            <a:chOff x="6775984" y="840178"/>
            <a:chExt cx="1911650" cy="886964"/>
          </a:xfrm>
        </p:grpSpPr>
        <p:sp>
          <p:nvSpPr>
            <p:cNvPr id="178" name="Shape 178"/>
            <p:cNvSpPr/>
            <p:nvPr/>
          </p:nvSpPr>
          <p:spPr>
            <a:xfrm>
              <a:off x="6775984" y="840178"/>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79" name="Shape 179"/>
            <p:cNvGrpSpPr/>
            <p:nvPr/>
          </p:nvGrpSpPr>
          <p:grpSpPr>
            <a:xfrm>
              <a:off x="6847703" y="928524"/>
              <a:ext cx="1839931" cy="798618"/>
              <a:chOff x="1163919" y="1239446"/>
              <a:chExt cx="1839931" cy="798618"/>
            </a:xfrm>
          </p:grpSpPr>
          <p:grpSp>
            <p:nvGrpSpPr>
              <p:cNvPr id="180" name="Shape 180"/>
              <p:cNvGrpSpPr/>
              <p:nvPr/>
            </p:nvGrpSpPr>
            <p:grpSpPr>
              <a:xfrm>
                <a:off x="1163919" y="1239446"/>
                <a:ext cx="1621611" cy="568476"/>
                <a:chOff x="5481921" y="2721113"/>
                <a:chExt cx="1621611" cy="568476"/>
              </a:xfrm>
            </p:grpSpPr>
            <p:sp>
              <p:nvSpPr>
                <p:cNvPr id="181" name="Shape 181"/>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000" b="0" i="0" u="none" strike="noStrike" cap="none">
                      <a:solidFill>
                        <a:srgbClr val="F2F2F2"/>
                      </a:solidFill>
                      <a:latin typeface="Calibri"/>
                      <a:ea typeface="Calibri"/>
                      <a:cs typeface="Calibri"/>
                      <a:sym typeface="Calibri"/>
                    </a:rPr>
                    <a:t>Ops Manager UI</a:t>
                  </a:r>
                </a:p>
              </p:txBody>
            </p:sp>
            <p:sp>
              <p:nvSpPr>
                <p:cNvPr id="182" name="Shape 182"/>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BOSH Director </a:t>
                  </a:r>
                </a:p>
                <a:p>
                  <a:pPr marL="0" marR="0" lvl="0" indent="0" algn="ctr" rtl="0">
                    <a:lnSpc>
                      <a:spcPct val="100000"/>
                    </a:lnSpc>
                    <a:spcBef>
                      <a:spcPts val="0"/>
                    </a:spcBef>
                    <a:spcAft>
                      <a:spcPts val="0"/>
                    </a:spcAft>
                    <a:buClr>
                      <a:srgbClr val="F2F2F2"/>
                    </a:buClr>
                    <a:buSzPct val="25000"/>
                    <a:buFont typeface="Calibri"/>
                    <a:buNone/>
                  </a:pPr>
                  <a:r>
                    <a:rPr lang="en-US" sz="925" dirty="0" smtClean="0">
                      <a:solidFill>
                        <a:srgbClr val="F2F2F2"/>
                      </a:solidFill>
                      <a:latin typeface="Calibri"/>
                      <a:ea typeface="Calibri"/>
                      <a:cs typeface="Calibri"/>
                      <a:sym typeface="Calibri"/>
                    </a:rPr>
                    <a:t>CF </a:t>
                  </a:r>
                  <a:r>
                    <a:rPr lang="en-US" sz="925" b="0" i="0" u="none" strike="noStrike" cap="none" dirty="0" smtClean="0">
                      <a:solidFill>
                        <a:srgbClr val="F2F2F2"/>
                      </a:solidFill>
                      <a:latin typeface="Calibri"/>
                      <a:ea typeface="Calibri"/>
                      <a:cs typeface="Calibri"/>
                      <a:sym typeface="Calibri"/>
                    </a:rPr>
                    <a:t>CLI + API</a:t>
                  </a:r>
                  <a:endParaRPr lang="en" sz="925" b="0" i="0" u="none" strike="noStrike" cap="none" dirty="0">
                    <a:solidFill>
                      <a:srgbClr val="F2F2F2"/>
                    </a:solidFill>
                    <a:latin typeface="Calibri"/>
                    <a:ea typeface="Calibri"/>
                    <a:cs typeface="Calibri"/>
                    <a:sym typeface="Calibri"/>
                  </a:endParaRPr>
                </a:p>
              </p:txBody>
            </p:sp>
            <p:sp>
              <p:nvSpPr>
                <p:cNvPr id="183"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84" name="Shape 184"/>
              <p:cNvSpPr txBox="1"/>
              <p:nvPr/>
            </p:nvSpPr>
            <p:spPr>
              <a:xfrm>
                <a:off x="1169698" y="1761066"/>
                <a:ext cx="1834152" cy="276998"/>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chemeClr val="dk1"/>
                  </a:buClr>
                  <a:buSzPct val="25000"/>
                  <a:buFont typeface="Arial"/>
                  <a:buNone/>
                </a:pPr>
                <a:r>
                  <a:rPr lang="en-US" sz="925" dirty="0" smtClean="0">
                    <a:solidFill>
                      <a:schemeClr val="dk1"/>
                    </a:solidFill>
                    <a:latin typeface="Arial"/>
                    <a:ea typeface="Arial"/>
                    <a:cs typeface="Arial"/>
                    <a:sym typeface="Arial"/>
                  </a:rPr>
                  <a:t>Ops </a:t>
                </a:r>
                <a:r>
                  <a:rPr lang="en" sz="925" b="0" i="0" u="none" strike="noStrike" cap="none" dirty="0" smtClean="0">
                    <a:solidFill>
                      <a:schemeClr val="dk1"/>
                    </a:solidFill>
                    <a:latin typeface="Arial"/>
                    <a:ea typeface="Arial"/>
                    <a:cs typeface="Arial"/>
                    <a:sym typeface="Arial"/>
                  </a:rPr>
                  <a:t>Manager</a:t>
                </a:r>
                <a:r>
                  <a:rPr lang="en-US" sz="925" b="0" i="0" u="none" strike="noStrike" cap="none" dirty="0" smtClean="0">
                    <a:solidFill>
                      <a:schemeClr val="dk1"/>
                    </a:solidFill>
                    <a:latin typeface="Arial"/>
                    <a:ea typeface="Arial"/>
                    <a:cs typeface="Arial"/>
                    <a:sym typeface="Arial"/>
                  </a:rPr>
                  <a:t> (Admin)</a:t>
                </a:r>
                <a:endParaRPr lang="en" sz="925" b="0" i="0" u="none" strike="noStrike" cap="none" dirty="0">
                  <a:solidFill>
                    <a:schemeClr val="dk1"/>
                  </a:solidFill>
                  <a:latin typeface="Arial"/>
                  <a:ea typeface="Arial"/>
                  <a:cs typeface="Arial"/>
                  <a:sym typeface="Arial"/>
                </a:endParaRPr>
              </a:p>
            </p:txBody>
          </p:sp>
        </p:grpSp>
      </p:grpSp>
      <p:pic>
        <p:nvPicPr>
          <p:cNvPr id="185" name="Shape 185" descr="logo.png"/>
          <p:cNvPicPr preferRelativeResize="0"/>
          <p:nvPr/>
        </p:nvPicPr>
        <p:blipFill rotWithShape="1">
          <a:blip r:embed="rId32">
            <a:alphaModFix/>
          </a:blip>
          <a:srcRect/>
          <a:stretch/>
        </p:blipFill>
        <p:spPr>
          <a:xfrm>
            <a:off x="1014384" y="3653310"/>
            <a:ext cx="415958" cy="383267"/>
          </a:xfrm>
          <a:prstGeom prst="rect">
            <a:avLst/>
          </a:prstGeom>
          <a:noFill/>
          <a:ln>
            <a:noFill/>
          </a:ln>
        </p:spPr>
      </p:pic>
      <p:pic>
        <p:nvPicPr>
          <p:cNvPr id="186" name="Shape 186" descr="default_product_logo@2x-a3dd9ac57373d57a41532c366896def4.png"/>
          <p:cNvPicPr preferRelativeResize="0"/>
          <p:nvPr/>
        </p:nvPicPr>
        <p:blipFill rotWithShape="1">
          <a:blip r:embed="rId8">
            <a:alphaModFix/>
          </a:blip>
          <a:srcRect/>
          <a:stretch/>
        </p:blipFill>
        <p:spPr>
          <a:xfrm>
            <a:off x="6818100" y="1658877"/>
            <a:ext cx="384900" cy="357600"/>
          </a:xfrm>
          <a:prstGeom prst="rect">
            <a:avLst/>
          </a:prstGeom>
          <a:noFill/>
          <a:ln>
            <a:noFill/>
          </a:ln>
        </p:spPr>
      </p:pic>
      <p:grpSp>
        <p:nvGrpSpPr>
          <p:cNvPr id="187" name="Shape 177"/>
          <p:cNvGrpSpPr/>
          <p:nvPr/>
        </p:nvGrpSpPr>
        <p:grpSpPr>
          <a:xfrm>
            <a:off x="7623566" y="1724622"/>
            <a:ext cx="1400040" cy="872326"/>
            <a:chOff x="6775984" y="840178"/>
            <a:chExt cx="1744133" cy="886964"/>
          </a:xfrm>
        </p:grpSpPr>
        <p:sp>
          <p:nvSpPr>
            <p:cNvPr id="188" name="Shape 178"/>
            <p:cNvSpPr/>
            <p:nvPr/>
          </p:nvSpPr>
          <p:spPr>
            <a:xfrm>
              <a:off x="6775984" y="840178"/>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89" name="Shape 179"/>
            <p:cNvGrpSpPr/>
            <p:nvPr/>
          </p:nvGrpSpPr>
          <p:grpSpPr>
            <a:xfrm>
              <a:off x="6847703" y="928524"/>
              <a:ext cx="1637620" cy="798618"/>
              <a:chOff x="1163919" y="1239446"/>
              <a:chExt cx="1637620" cy="798618"/>
            </a:xfrm>
          </p:grpSpPr>
          <p:grpSp>
            <p:nvGrpSpPr>
              <p:cNvPr id="190" name="Shape 180"/>
              <p:cNvGrpSpPr/>
              <p:nvPr/>
            </p:nvGrpSpPr>
            <p:grpSpPr>
              <a:xfrm>
                <a:off x="1163919" y="1239446"/>
                <a:ext cx="1637620" cy="568476"/>
                <a:chOff x="5481921" y="2721113"/>
                <a:chExt cx="1637620" cy="568476"/>
              </a:xfrm>
            </p:grpSpPr>
            <p:sp>
              <p:nvSpPr>
                <p:cNvPr id="192" name="Shape 181"/>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0" i="0" u="none" strike="noStrike" cap="none" dirty="0" smtClean="0">
                      <a:solidFill>
                        <a:srgbClr val="F2F2F2"/>
                      </a:solidFill>
                      <a:latin typeface="Calibri"/>
                      <a:ea typeface="Calibri"/>
                      <a:cs typeface="Calibri"/>
                      <a:sym typeface="Calibri"/>
                    </a:rPr>
                    <a:t>Apps </a:t>
                  </a:r>
                  <a:r>
                    <a:rPr lang="en" sz="1000" b="0" i="0" u="none" strike="noStrike" cap="none" dirty="0" smtClean="0">
                      <a:solidFill>
                        <a:srgbClr val="F2F2F2"/>
                      </a:solidFill>
                      <a:latin typeface="Calibri"/>
                      <a:ea typeface="Calibri"/>
                      <a:cs typeface="Calibri"/>
                      <a:sym typeface="Calibri"/>
                    </a:rPr>
                    <a:t>Manager </a:t>
                  </a:r>
                  <a:r>
                    <a:rPr lang="en" sz="1000" b="0" i="0" u="none" strike="noStrike" cap="none" dirty="0">
                      <a:solidFill>
                        <a:srgbClr val="F2F2F2"/>
                      </a:solidFill>
                      <a:latin typeface="Calibri"/>
                      <a:ea typeface="Calibri"/>
                      <a:cs typeface="Calibri"/>
                      <a:sym typeface="Calibri"/>
                    </a:rPr>
                    <a:t>UI</a:t>
                  </a:r>
                </a:p>
              </p:txBody>
            </p:sp>
            <p:sp>
              <p:nvSpPr>
                <p:cNvPr id="193" name="Shape 182"/>
                <p:cNvSpPr/>
                <p:nvPr/>
              </p:nvSpPr>
              <p:spPr>
                <a:xfrm>
                  <a:off x="5490387" y="3017446"/>
                  <a:ext cx="1629154"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Service Marketplace</a:t>
                  </a:r>
                </a:p>
                <a:p>
                  <a:pPr marL="0" marR="0" lvl="0" indent="0" algn="l"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CF CLI + API</a:t>
                  </a:r>
                  <a:endParaRPr lang="en" sz="925" b="0" i="0" u="none" strike="noStrike" cap="none" dirty="0">
                    <a:solidFill>
                      <a:srgbClr val="F2F2F2"/>
                    </a:solidFill>
                    <a:latin typeface="Calibri"/>
                    <a:ea typeface="Calibri"/>
                    <a:cs typeface="Calibri"/>
                    <a:sym typeface="Calibri"/>
                  </a:endParaRPr>
                </a:p>
              </p:txBody>
            </p:sp>
            <p:sp>
              <p:nvSpPr>
                <p:cNvPr id="194"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91" name="Shape 184"/>
              <p:cNvSpPr txBox="1"/>
              <p:nvPr/>
            </p:nvSpPr>
            <p:spPr>
              <a:xfrm>
                <a:off x="1169700" y="1761066"/>
                <a:ext cx="1587544"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925" b="0" i="0" u="none" strike="noStrike" cap="none" dirty="0" smtClean="0">
                    <a:solidFill>
                      <a:schemeClr val="dk1"/>
                    </a:solidFill>
                    <a:latin typeface="Arial"/>
                    <a:ea typeface="Arial"/>
                    <a:cs typeface="Arial"/>
                    <a:sym typeface="Arial"/>
                  </a:rPr>
                  <a:t>Apps Manager (</a:t>
                </a:r>
                <a:r>
                  <a:rPr lang="en-US" sz="925" b="0" i="0" u="none" strike="noStrike" cap="none" dirty="0" err="1" smtClean="0">
                    <a:solidFill>
                      <a:schemeClr val="dk1"/>
                    </a:solidFill>
                    <a:latin typeface="Arial"/>
                    <a:ea typeface="Arial"/>
                    <a:cs typeface="Arial"/>
                    <a:sym typeface="Arial"/>
                  </a:rPr>
                  <a:t>Dev</a:t>
                </a:r>
                <a:r>
                  <a:rPr lang="en-US" sz="925" b="0" i="0" u="none" strike="noStrike" cap="none" dirty="0" smtClean="0">
                    <a:solidFill>
                      <a:schemeClr val="dk1"/>
                    </a:solidFill>
                    <a:latin typeface="Arial"/>
                    <a:ea typeface="Arial"/>
                    <a:cs typeface="Arial"/>
                    <a:sym typeface="Arial"/>
                  </a:rPr>
                  <a:t>)</a:t>
                </a:r>
                <a:endParaRPr lang="en" sz="925" b="0" i="0" u="none" strike="noStrike" cap="none" dirty="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3611715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Cloud Ready Poll </a:t>
            </a:r>
            <a:endParaRPr lang="en" sz="3600" b="1" baseline="30000" dirty="0">
              <a:solidFill>
                <a:srgbClr val="00AE9E"/>
              </a:solidFill>
            </a:endParaRPr>
          </a:p>
        </p:txBody>
      </p:sp>
      <p:sp>
        <p:nvSpPr>
          <p:cNvPr id="3" name="Rectangle 2"/>
          <p:cNvSpPr/>
          <p:nvPr/>
        </p:nvSpPr>
        <p:spPr>
          <a:xfrm>
            <a:off x="366751" y="1215798"/>
            <a:ext cx="8618487" cy="3539430"/>
          </a:xfrm>
          <a:prstGeom prst="rect">
            <a:avLst/>
          </a:prstGeom>
        </p:spPr>
        <p:txBody>
          <a:bodyPr wrap="square">
            <a:spAutoFit/>
          </a:bodyPr>
          <a:lstStyle/>
          <a:p>
            <a:pPr marL="457200" indent="-457200">
              <a:buFont typeface="Arial"/>
              <a:buChar char="•"/>
            </a:pPr>
            <a:r>
              <a:rPr lang="en-US" sz="3200" dirty="0" smtClean="0">
                <a:solidFill>
                  <a:schemeClr val="bg1"/>
                </a:solidFill>
              </a:rPr>
              <a:t>App upgrades require planned outage?</a:t>
            </a:r>
          </a:p>
          <a:p>
            <a:pPr marL="457200" indent="-457200">
              <a:buFont typeface="Arial"/>
              <a:buChar char="•"/>
            </a:pPr>
            <a:endParaRPr lang="en-US" sz="3200" dirty="0" smtClean="0">
              <a:solidFill>
                <a:schemeClr val="bg1"/>
              </a:solidFill>
            </a:endParaRPr>
          </a:p>
          <a:p>
            <a:pPr marL="457200" indent="-457200">
              <a:buFont typeface="Arial"/>
              <a:buChar char="•"/>
            </a:pPr>
            <a:r>
              <a:rPr lang="en-US" sz="3200" dirty="0" smtClean="0">
                <a:solidFill>
                  <a:schemeClr val="bg1"/>
                </a:solidFill>
              </a:rPr>
              <a:t>Apps are hard to scale up or scale down?</a:t>
            </a:r>
          </a:p>
          <a:p>
            <a:endParaRPr lang="en-US" sz="3200" dirty="0" smtClean="0">
              <a:solidFill>
                <a:schemeClr val="bg1"/>
              </a:solidFill>
            </a:endParaRPr>
          </a:p>
          <a:p>
            <a:pPr marL="457200" indent="-457200">
              <a:buFont typeface="Arial"/>
              <a:buChar char="•"/>
            </a:pPr>
            <a:r>
              <a:rPr lang="en-US" sz="3200" dirty="0">
                <a:solidFill>
                  <a:schemeClr val="bg1"/>
                </a:solidFill>
              </a:rPr>
              <a:t>App downtime when pulling cables at random in the </a:t>
            </a:r>
            <a:r>
              <a:rPr lang="en-US" sz="3200" dirty="0" smtClean="0">
                <a:solidFill>
                  <a:schemeClr val="bg1"/>
                </a:solidFill>
              </a:rPr>
              <a:t>datacenter?</a:t>
            </a:r>
            <a:endParaRPr lang="en-US" sz="3200" dirty="0">
              <a:solidFill>
                <a:schemeClr val="bg1"/>
              </a:solidFill>
            </a:endParaRPr>
          </a:p>
          <a:p>
            <a:endParaRPr lang="en-US" sz="3200" dirty="0" smtClean="0">
              <a:solidFill>
                <a:schemeClr val="bg1"/>
              </a:solidFill>
            </a:endParaRP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13</a:t>
            </a:fld>
            <a:endParaRPr lang="en-US" sz="1050" dirty="0">
              <a:solidFill>
                <a:schemeClr val="bg1">
                  <a:lumMod val="65000"/>
                </a:schemeClr>
              </a:solidFill>
            </a:endParaRPr>
          </a:p>
        </p:txBody>
      </p:sp>
    </p:spTree>
    <p:extLst>
      <p:ext uri="{BB962C8B-B14F-4D97-AF65-F5344CB8AC3E}">
        <p14:creationId xmlns:p14="http://schemas.microsoft.com/office/powerpoint/2010/main" val="20879462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a:t>
            </a:r>
            <a:r>
              <a:rPr lang="en-US" sz="3600" b="1" dirty="0" smtClean="0">
                <a:solidFill>
                  <a:srgbClr val="FFFFFF"/>
                </a:solidFill>
              </a:rPr>
              <a:t>Platform</a:t>
            </a:r>
            <a:endParaRPr lang="en" sz="3600" b="1" baseline="30000" dirty="0">
              <a:solidFill>
                <a:srgbClr val="FFFFFF"/>
              </a:solidFill>
            </a:endParaRPr>
          </a:p>
        </p:txBody>
      </p:sp>
      <p:sp>
        <p:nvSpPr>
          <p:cNvPr id="3" name="Rectangle 2"/>
          <p:cNvSpPr/>
          <p:nvPr/>
        </p:nvSpPr>
        <p:spPr>
          <a:xfrm>
            <a:off x="1028225" y="1636943"/>
            <a:ext cx="7087551" cy="2308324"/>
          </a:xfrm>
          <a:prstGeom prst="rect">
            <a:avLst/>
          </a:prstGeom>
        </p:spPr>
        <p:txBody>
          <a:bodyPr wrap="square">
            <a:spAutoFit/>
          </a:bodyPr>
          <a:lstStyle/>
          <a:p>
            <a:pPr algn="ctr"/>
            <a:r>
              <a:rPr lang="en-US" sz="3600" dirty="0" smtClean="0">
                <a:solidFill>
                  <a:schemeClr val="bg1">
                    <a:lumMod val="85000"/>
                  </a:schemeClr>
                </a:solidFill>
              </a:rPr>
              <a:t>An end-to-end </a:t>
            </a:r>
            <a:r>
              <a:rPr lang="en-US" sz="3600" i="1" dirty="0" smtClean="0">
                <a:solidFill>
                  <a:schemeClr val="accent6"/>
                </a:solidFill>
              </a:rPr>
              <a:t>structured platform </a:t>
            </a:r>
            <a:r>
              <a:rPr lang="en-US" sz="3600" dirty="0" smtClean="0">
                <a:solidFill>
                  <a:schemeClr val="bg1">
                    <a:lumMod val="85000"/>
                  </a:schemeClr>
                </a:solidFill>
              </a:rPr>
              <a:t>makes resilient distributed App </a:t>
            </a:r>
          </a:p>
          <a:p>
            <a:pPr algn="ctr"/>
            <a:r>
              <a:rPr lang="en-US" sz="3600" dirty="0" smtClean="0">
                <a:solidFill>
                  <a:schemeClr val="bg1">
                    <a:lumMod val="85000"/>
                  </a:schemeClr>
                </a:solidFill>
              </a:rPr>
              <a:t>best practices, a </a:t>
            </a:r>
            <a:r>
              <a:rPr lang="en-US" sz="3600" dirty="0" smtClean="0">
                <a:solidFill>
                  <a:schemeClr val="accent6"/>
                </a:solidFill>
              </a:rPr>
              <a:t>turn-key</a:t>
            </a:r>
            <a:r>
              <a:rPr lang="en-US" sz="3600" dirty="0" smtClean="0">
                <a:solidFill>
                  <a:schemeClr val="bg1"/>
                </a:solidFill>
              </a:rPr>
              <a:t>,</a:t>
            </a:r>
            <a:r>
              <a:rPr lang="en-US" sz="3600" dirty="0" smtClean="0">
                <a:solidFill>
                  <a:schemeClr val="accent6"/>
                </a:solidFill>
              </a:rPr>
              <a:t> </a:t>
            </a:r>
          </a:p>
          <a:p>
            <a:pPr algn="ctr"/>
            <a:r>
              <a:rPr lang="en-US" sz="3600" i="1" dirty="0" smtClean="0">
                <a:solidFill>
                  <a:srgbClr val="FFC85F"/>
                </a:solidFill>
              </a:rPr>
              <a:t>first practice</a:t>
            </a: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14</a:t>
            </a:fld>
            <a:endParaRPr lang="en-US" sz="1050" dirty="0">
              <a:solidFill>
                <a:schemeClr val="bg1">
                  <a:lumMod val="65000"/>
                </a:schemeClr>
              </a:solidFill>
            </a:endParaRPr>
          </a:p>
        </p:txBody>
      </p:sp>
    </p:spTree>
    <p:extLst>
      <p:ext uri="{BB962C8B-B14F-4D97-AF65-F5344CB8AC3E}">
        <p14:creationId xmlns:p14="http://schemas.microsoft.com/office/powerpoint/2010/main" val="22802917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5464" y="95250"/>
            <a:ext cx="8410574" cy="460374"/>
          </a:xfrm>
        </p:spPr>
        <p:txBody>
          <a:bodyPr/>
          <a:lstStyle/>
          <a:p>
            <a:pPr algn="l"/>
            <a:r>
              <a:rPr lang="en-US" sz="3200" b="1" dirty="0" smtClean="0">
                <a:solidFill>
                  <a:schemeClr val="accent2"/>
                </a:solidFill>
              </a:rPr>
              <a:t>Path to </a:t>
            </a:r>
            <a:r>
              <a:rPr lang="en-US" sz="3200" b="1" dirty="0" smtClean="0">
                <a:solidFill>
                  <a:srgbClr val="FFFFFF"/>
                </a:solidFill>
              </a:rPr>
              <a:t>Full Stack </a:t>
            </a:r>
            <a:r>
              <a:rPr lang="en-US" sz="3200" b="1" dirty="0" smtClean="0">
                <a:solidFill>
                  <a:srgbClr val="008774"/>
                </a:solidFill>
              </a:rPr>
              <a:t>Automation</a:t>
            </a:r>
            <a:endParaRPr lang="en-US" sz="3200" b="1" dirty="0">
              <a:solidFill>
                <a:srgbClr val="008774"/>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6"/>
                  </a:solidFill>
                  <a:effectLst/>
                  <a:uLnTx/>
                  <a:uFillTx/>
                  <a:ea typeface="Calibri"/>
                  <a:cs typeface="Calibri"/>
                </a:rPr>
                <a:t>   </a:t>
              </a:r>
              <a:r>
                <a:rPr kumimoji="0" lang="en-US" sz="1600" b="1" i="0" u="none" strike="noStrike" kern="1200" cap="none" spc="0" normalizeH="0" baseline="0" noProof="0" dirty="0" smtClean="0">
                  <a:ln>
                    <a:noFill/>
                  </a:ln>
                  <a:solidFill>
                    <a:schemeClr val="accent6"/>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FC85F"/>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chemeClr val="bg1"/>
                  </a:solid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grpSp>
        <p:nvGrpSpPr>
          <p:cNvPr id="4" name="Group 3"/>
          <p:cNvGrpSpPr/>
          <p:nvPr/>
        </p:nvGrpSpPr>
        <p:grpSpPr>
          <a:xfrm>
            <a:off x="6957977" y="835533"/>
            <a:ext cx="2010836" cy="769747"/>
            <a:chOff x="6957977" y="835533"/>
            <a:chExt cx="2010836" cy="769747"/>
          </a:xfrm>
        </p:grpSpPr>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grpSp>
      <p:grpSp>
        <p:nvGrpSpPr>
          <p:cNvPr id="3" name="Group 2"/>
          <p:cNvGrpSpPr/>
          <p:nvPr/>
        </p:nvGrpSpPr>
        <p:grpSpPr>
          <a:xfrm>
            <a:off x="5255329" y="1341402"/>
            <a:ext cx="3635353" cy="2806606"/>
            <a:chOff x="5255329" y="1341402"/>
            <a:chExt cx="3635353" cy="2806606"/>
          </a:xfrm>
        </p:grpSpPr>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C85F"/>
                    </a:solidFill>
                    <a:effectLst/>
                    <a:uLnTx/>
                    <a:uFillTx/>
                    <a:ea typeface="Calibri"/>
                    <a:cs typeface="Calibri"/>
                  </a:rPr>
                  <a:t>Platforms</a:t>
                </a:r>
                <a:endParaRPr kumimoji="0" lang="en-US" sz="1600" b="1" i="0" u="none" strike="noStrike" kern="1200" cap="none" spc="0" normalizeH="0" baseline="0" noProof="0" dirty="0" smtClean="0">
                  <a:ln>
                    <a:noFill/>
                  </a:ln>
                  <a:solidFill>
                    <a:srgbClr val="FFC85F"/>
                  </a:solidFill>
                  <a:effectLst/>
                  <a:uLnTx/>
                  <a:uFillTx/>
                  <a:ea typeface="Calibri"/>
                  <a:cs typeface="Calibri"/>
                </a:endParaRP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55" name="Slide Number Placeholder 1"/>
          <p:cNvSpPr txBox="1">
            <a:spLocks/>
          </p:cNvSpPr>
          <p:nvPr/>
        </p:nvSpPr>
        <p:spPr>
          <a:xfrm>
            <a:off x="48247" y="4849918"/>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15</a:t>
            </a:fld>
            <a:endParaRPr lang="en-US" sz="1050" dirty="0">
              <a:solidFill>
                <a:schemeClr val="bg1">
                  <a:lumMod val="65000"/>
                </a:schemeClr>
              </a:solidFill>
            </a:endParaRPr>
          </a:p>
        </p:txBody>
      </p:sp>
    </p:spTree>
    <p:extLst>
      <p:ext uri="{BB962C8B-B14F-4D97-AF65-F5344CB8AC3E}">
        <p14:creationId xmlns:p14="http://schemas.microsoft.com/office/powerpoint/2010/main" val="16751361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p:tgtEl>
                                          <p:spTgt spid="4"/>
                                        </p:tgtEl>
                                        <p:attrNameLst>
                                          <p:attrName>ppt_y</p:attrName>
                                        </p:attrNameLst>
                                      </p:cBhvr>
                                      <p:tavLst>
                                        <p:tav tm="0">
                                          <p:val>
                                            <p:strVal val="#ppt_y+#ppt_h*1.125000"/>
                                          </p:val>
                                        </p:tav>
                                        <p:tav tm="100000">
                                          <p:val>
                                            <p:strVal val="#ppt_y"/>
                                          </p:val>
                                        </p:tav>
                                      </p:tavLst>
                                    </p:anim>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grpSp>
        <p:nvGrpSpPr>
          <p:cNvPr id="2" name="Group 1"/>
          <p:cNvGrpSpPr/>
          <p:nvPr/>
        </p:nvGrpSpPr>
        <p:grpSpPr>
          <a:xfrm>
            <a:off x="1885890" y="2871368"/>
            <a:ext cx="4716305" cy="1167228"/>
            <a:chOff x="1885890" y="2871368"/>
            <a:chExt cx="4716305" cy="1167228"/>
          </a:xfrm>
        </p:grpSpPr>
        <p:sp>
          <p:nvSpPr>
            <p:cNvPr id="3" name="Rectangle 2"/>
            <p:cNvSpPr/>
            <p:nvPr/>
          </p:nvSpPr>
          <p:spPr>
            <a:xfrm>
              <a:off x="1885890" y="2871368"/>
              <a:ext cx="4716305"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006139" y="2961155"/>
              <a:ext cx="1208257" cy="95896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OS</a:t>
              </a:r>
              <a:endParaRPr lang="en-US" dirty="0"/>
            </a:p>
          </p:txBody>
        </p:sp>
        <p:sp>
          <p:nvSpPr>
            <p:cNvPr id="38" name="Rectangle 37"/>
            <p:cNvSpPr/>
            <p:nvPr/>
          </p:nvSpPr>
          <p:spPr>
            <a:xfrm>
              <a:off x="3366796" y="2921156"/>
              <a:ext cx="3071082"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Container Orchestration</a:t>
              </a:r>
              <a:endParaRPr lang="en-US" sz="1600" dirty="0"/>
            </a:p>
          </p:txBody>
        </p:sp>
        <p:sp>
          <p:nvSpPr>
            <p:cNvPr id="39" name="Rectangle 38"/>
            <p:cNvSpPr/>
            <p:nvPr/>
          </p:nvSpPr>
          <p:spPr>
            <a:xfrm>
              <a:off x="3366796" y="3469663"/>
              <a:ext cx="3071081"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Cloud Orchestration</a:t>
              </a:r>
              <a:endParaRPr lang="en-US" sz="1600" dirty="0"/>
            </a:p>
          </p:txBody>
        </p:sp>
      </p:grpSp>
      <p:cxnSp>
        <p:nvCxnSpPr>
          <p:cNvPr id="6" name="Straight Connector 5"/>
          <p:cNvCxnSpPr/>
          <p:nvPr/>
        </p:nvCxnSpPr>
        <p:spPr>
          <a:xfrm>
            <a:off x="1608441" y="2717447"/>
            <a:ext cx="5180286" cy="0"/>
          </a:xfrm>
          <a:prstGeom prst="line">
            <a:avLst/>
          </a:prstGeom>
          <a:ln w="38100" cmpd="sng">
            <a:solidFill>
              <a:srgbClr val="FFFF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962580" y="2903109"/>
            <a:ext cx="1659712" cy="1815882"/>
          </a:xfrm>
          <a:prstGeom prst="rect">
            <a:avLst/>
          </a:prstGeom>
          <a:noFill/>
        </p:spPr>
        <p:txBody>
          <a:bodyPr wrap="none" rtlCol="0">
            <a:spAutoFit/>
          </a:bodyPr>
          <a:lstStyle/>
          <a:p>
            <a:r>
              <a:rPr lang="en-US" sz="1400" i="1" dirty="0" smtClean="0">
                <a:solidFill>
                  <a:srgbClr val="FFFFFF"/>
                </a:solidFill>
              </a:rPr>
              <a:t>DIY Tooling:</a:t>
            </a:r>
          </a:p>
          <a:p>
            <a:r>
              <a:rPr lang="en-US" sz="1400" dirty="0" smtClean="0">
                <a:solidFill>
                  <a:srgbClr val="FFFFFF"/>
                </a:solidFill>
              </a:rPr>
              <a:t>    Puppet</a:t>
            </a:r>
          </a:p>
          <a:p>
            <a:r>
              <a:rPr lang="en-US" sz="1400" dirty="0" smtClean="0">
                <a:solidFill>
                  <a:srgbClr val="FFFFFF"/>
                </a:solidFill>
              </a:rPr>
              <a:t>    Chef</a:t>
            </a:r>
          </a:p>
          <a:p>
            <a:r>
              <a:rPr lang="en-US" sz="1400" dirty="0" smtClean="0">
                <a:solidFill>
                  <a:srgbClr val="FFFFFF"/>
                </a:solidFill>
              </a:rPr>
              <a:t>    </a:t>
            </a:r>
            <a:r>
              <a:rPr lang="en-US" sz="1400" dirty="0" err="1" smtClean="0">
                <a:solidFill>
                  <a:srgbClr val="FFFFFF"/>
                </a:solidFill>
              </a:rPr>
              <a:t>Ansible</a:t>
            </a:r>
            <a:endParaRPr lang="en-US" sz="1400" dirty="0" smtClean="0">
              <a:solidFill>
                <a:srgbClr val="FFFFFF"/>
              </a:solidFill>
            </a:endParaRPr>
          </a:p>
          <a:p>
            <a:r>
              <a:rPr lang="en-US" sz="1400" dirty="0" smtClean="0">
                <a:solidFill>
                  <a:srgbClr val="FFFFFF"/>
                </a:solidFill>
              </a:rPr>
              <a:t>    Cloud formation</a:t>
            </a:r>
          </a:p>
          <a:p>
            <a:r>
              <a:rPr lang="en-US" sz="1400" dirty="0" smtClean="0">
                <a:solidFill>
                  <a:srgbClr val="FFFFFF"/>
                </a:solidFill>
              </a:rPr>
              <a:t>    </a:t>
            </a:r>
            <a:r>
              <a:rPr lang="en-US" sz="1400" dirty="0" err="1" smtClean="0">
                <a:solidFill>
                  <a:srgbClr val="FFFFFF"/>
                </a:solidFill>
              </a:rPr>
              <a:t>Terraform</a:t>
            </a:r>
            <a:endParaRPr lang="en-US" sz="1400" dirty="0" smtClean="0">
              <a:solidFill>
                <a:srgbClr val="FFFFFF"/>
              </a:solidFill>
            </a:endParaRPr>
          </a:p>
          <a:p>
            <a:r>
              <a:rPr lang="en-US" sz="1400" dirty="0" smtClean="0">
                <a:solidFill>
                  <a:srgbClr val="FFFFFF"/>
                </a:solidFill>
              </a:rPr>
              <a:t>    Rancher</a:t>
            </a:r>
          </a:p>
          <a:p>
            <a:r>
              <a:rPr lang="en-US" sz="1400" dirty="0" smtClean="0">
                <a:solidFill>
                  <a:srgbClr val="FFFFFF"/>
                </a:solidFill>
              </a:rPr>
              <a:t>    …</a:t>
            </a:r>
          </a:p>
        </p:txBody>
      </p:sp>
      <p:sp>
        <p:nvSpPr>
          <p:cNvPr id="42" name="Rectangle 41"/>
          <p:cNvSpPr/>
          <p:nvPr/>
        </p:nvSpPr>
        <p:spPr>
          <a:xfrm>
            <a:off x="1885891" y="1827313"/>
            <a:ext cx="4716304" cy="749040"/>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Java/.NET </a:t>
            </a:r>
          </a:p>
          <a:p>
            <a:r>
              <a:rPr lang="en-US" dirty="0" err="1" smtClean="0"/>
              <a:t>Microservices</a:t>
            </a:r>
            <a:endParaRPr lang="en-US" dirty="0"/>
          </a:p>
        </p:txBody>
      </p:sp>
      <p:grpSp>
        <p:nvGrpSpPr>
          <p:cNvPr id="8" name="Group 7"/>
          <p:cNvGrpSpPr/>
          <p:nvPr/>
        </p:nvGrpSpPr>
        <p:grpSpPr>
          <a:xfrm>
            <a:off x="696739" y="1498912"/>
            <a:ext cx="1048030" cy="1077441"/>
            <a:chOff x="696739" y="1498912"/>
            <a:chExt cx="1048030" cy="1077441"/>
          </a:xfrm>
        </p:grpSpPr>
        <p:sp>
          <p:nvSpPr>
            <p:cNvPr id="46" name="Curved Down Arrow 45"/>
            <p:cNvSpPr/>
            <p:nvPr/>
          </p:nvSpPr>
          <p:spPr>
            <a:xfrm>
              <a:off x="705605" y="1498912"/>
              <a:ext cx="1039164"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8" name="Curved Down Arrow 47"/>
            <p:cNvSpPr/>
            <p:nvPr/>
          </p:nvSpPr>
          <p:spPr>
            <a:xfrm rot="10800000">
              <a:off x="696739" y="2063286"/>
              <a:ext cx="1048030"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7" name="TextBox 46"/>
            <p:cNvSpPr txBox="1"/>
            <p:nvPr/>
          </p:nvSpPr>
          <p:spPr>
            <a:xfrm>
              <a:off x="795410" y="1827313"/>
              <a:ext cx="813031" cy="369332"/>
            </a:xfrm>
            <a:prstGeom prst="rect">
              <a:avLst/>
            </a:prstGeom>
            <a:noFill/>
          </p:spPr>
          <p:txBody>
            <a:bodyPr wrap="none" rtlCol="0">
              <a:spAutoFit/>
            </a:bodyPr>
            <a:lstStyle/>
            <a:p>
              <a:r>
                <a:rPr lang="en-US" dirty="0" smtClean="0">
                  <a:solidFill>
                    <a:schemeClr val="bg1"/>
                  </a:solidFill>
                </a:rPr>
                <a:t>CI/CD</a:t>
              </a:r>
              <a:endParaRPr lang="en-US" dirty="0">
                <a:solidFill>
                  <a:schemeClr val="bg1"/>
                </a:solidFill>
              </a:endParaRPr>
            </a:p>
          </p:txBody>
        </p:sp>
      </p:grpSp>
      <p:grpSp>
        <p:nvGrpSpPr>
          <p:cNvPr id="5" name="Group 4"/>
          <p:cNvGrpSpPr/>
          <p:nvPr/>
        </p:nvGrpSpPr>
        <p:grpSpPr>
          <a:xfrm>
            <a:off x="3790753" y="2015852"/>
            <a:ext cx="2723879" cy="394588"/>
            <a:chOff x="3790753" y="2015852"/>
            <a:chExt cx="2723879" cy="394588"/>
          </a:xfrm>
        </p:grpSpPr>
        <p:sp>
          <p:nvSpPr>
            <p:cNvPr id="51" name="Rectangle 50"/>
            <p:cNvSpPr/>
            <p:nvPr/>
          </p:nvSpPr>
          <p:spPr>
            <a:xfrm>
              <a:off x="3790753" y="2015852"/>
              <a:ext cx="1330191"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Spring Boot</a:t>
              </a:r>
              <a:endParaRPr lang="en-US" sz="1600" dirty="0"/>
            </a:p>
          </p:txBody>
        </p:sp>
        <p:sp>
          <p:nvSpPr>
            <p:cNvPr id="52" name="Rectangle 51"/>
            <p:cNvSpPr/>
            <p:nvPr/>
          </p:nvSpPr>
          <p:spPr>
            <a:xfrm>
              <a:off x="5184442" y="2015852"/>
              <a:ext cx="1330190"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Netflix OSS</a:t>
              </a:r>
              <a:endParaRPr lang="en-US" sz="1600" dirty="0"/>
            </a:p>
          </p:txBody>
        </p:sp>
      </p:grpSp>
      <p:grpSp>
        <p:nvGrpSpPr>
          <p:cNvPr id="9" name="Group 8"/>
          <p:cNvGrpSpPr/>
          <p:nvPr/>
        </p:nvGrpSpPr>
        <p:grpSpPr>
          <a:xfrm>
            <a:off x="1885890" y="1032071"/>
            <a:ext cx="4716304" cy="662082"/>
            <a:chOff x="1885890" y="1032071"/>
            <a:chExt cx="4716304" cy="662082"/>
          </a:xfrm>
        </p:grpSpPr>
        <p:sp>
          <p:nvSpPr>
            <p:cNvPr id="53" name="Rectangle 52"/>
            <p:cNvSpPr/>
            <p:nvPr/>
          </p:nvSpPr>
          <p:spPr>
            <a:xfrm>
              <a:off x="1885890" y="1032071"/>
              <a:ext cx="1088009" cy="66208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Metrics</a:t>
              </a:r>
              <a:endParaRPr lang="en-US" dirty="0"/>
            </a:p>
          </p:txBody>
        </p:sp>
        <p:sp>
          <p:nvSpPr>
            <p:cNvPr id="54" name="Rectangle 53"/>
            <p:cNvSpPr/>
            <p:nvPr/>
          </p:nvSpPr>
          <p:spPr>
            <a:xfrm>
              <a:off x="3098077"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SSO</a:t>
              </a:r>
              <a:endParaRPr lang="en-US" dirty="0"/>
            </a:p>
          </p:txBody>
        </p:sp>
        <p:sp>
          <p:nvSpPr>
            <p:cNvPr id="55" name="Rectangle 54"/>
            <p:cNvSpPr/>
            <p:nvPr/>
          </p:nvSpPr>
          <p:spPr>
            <a:xfrm>
              <a:off x="4307670"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p>
          </p:txBody>
        </p:sp>
        <p:sp>
          <p:nvSpPr>
            <p:cNvPr id="58" name="Rectangle 57"/>
            <p:cNvSpPr/>
            <p:nvPr/>
          </p:nvSpPr>
          <p:spPr>
            <a:xfrm>
              <a:off x="5514185"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Load</a:t>
              </a:r>
            </a:p>
            <a:p>
              <a:pPr algn="ctr"/>
              <a:r>
                <a:rPr lang="en-US" sz="1600" dirty="0" smtClean="0"/>
                <a:t>Balancing</a:t>
              </a:r>
              <a:endParaRPr lang="en-US" sz="1600" dirty="0"/>
            </a:p>
          </p:txBody>
        </p:sp>
      </p:grpSp>
      <p:sp>
        <p:nvSpPr>
          <p:cNvPr id="61"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Building a </a:t>
            </a:r>
            <a:r>
              <a:rPr lang="en-US" sz="3200" b="1" dirty="0" smtClean="0">
                <a:solidFill>
                  <a:srgbClr val="FFFFFF"/>
                </a:solidFill>
                <a:sym typeface="Calibri"/>
              </a:rPr>
              <a:t>Cloud Native Platform</a:t>
            </a:r>
            <a:endParaRPr lang="en-US" sz="3200" b="1" dirty="0">
              <a:solidFill>
                <a:srgbClr val="FFFFFF"/>
              </a:solidFill>
              <a:sym typeface="Calibri"/>
            </a:endParaRPr>
          </a:p>
        </p:txBody>
      </p:sp>
      <p:sp>
        <p:nvSpPr>
          <p:cNvPr id="41" name="Rectangle 40"/>
          <p:cNvSpPr/>
          <p:nvPr/>
        </p:nvSpPr>
        <p:spPr>
          <a:xfrm>
            <a:off x="1856155" y="2857257"/>
            <a:ext cx="4746040"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Pivotal Cloud Foundry</a:t>
            </a:r>
          </a:p>
          <a:p>
            <a:pPr algn="ctr"/>
            <a:r>
              <a:rPr lang="en-US" sz="2000" dirty="0" smtClean="0"/>
              <a:t>Elastic Container Runtime</a:t>
            </a:r>
            <a:endParaRPr lang="en-US" sz="2000" dirty="0"/>
          </a:p>
        </p:txBody>
      </p:sp>
      <p:sp>
        <p:nvSpPr>
          <p:cNvPr id="43" name="TextBox 42"/>
          <p:cNvSpPr txBox="1"/>
          <p:nvPr/>
        </p:nvSpPr>
        <p:spPr>
          <a:xfrm>
            <a:off x="6962580" y="2314824"/>
            <a:ext cx="1876764" cy="2585323"/>
          </a:xfrm>
          <a:prstGeom prst="rect">
            <a:avLst/>
          </a:prstGeom>
          <a:noFill/>
        </p:spPr>
        <p:txBody>
          <a:bodyPr wrap="none" rtlCol="0">
            <a:spAutoFit/>
          </a:bodyPr>
          <a:lstStyle/>
          <a:p>
            <a:r>
              <a:rPr lang="en-US" i="1" dirty="0" smtClean="0">
                <a:solidFill>
                  <a:schemeClr val="bg1"/>
                </a:solidFill>
              </a:rPr>
              <a:t>Developer </a:t>
            </a:r>
            <a:r>
              <a:rPr lang="en-US" b="1" i="1" u="sng" dirty="0" smtClean="0">
                <a:solidFill>
                  <a:schemeClr val="bg1"/>
                </a:solidFill>
              </a:rPr>
              <a:t>AND</a:t>
            </a:r>
          </a:p>
          <a:p>
            <a:r>
              <a:rPr lang="en-US" i="1" dirty="0" smtClean="0">
                <a:solidFill>
                  <a:schemeClr val="bg1"/>
                </a:solidFill>
              </a:rPr>
              <a:t>Operator Agility</a:t>
            </a: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r>
              <a:rPr lang="en-US" i="1" dirty="0" smtClean="0">
                <a:solidFill>
                  <a:schemeClr val="bg1"/>
                </a:solidFill>
              </a:rPr>
              <a:t>True Multi-cloud </a:t>
            </a:r>
          </a:p>
          <a:p>
            <a:r>
              <a:rPr lang="en-US" i="1" dirty="0" smtClean="0">
                <a:solidFill>
                  <a:schemeClr val="bg1"/>
                </a:solidFill>
              </a:rPr>
              <a:t>Portability</a:t>
            </a:r>
            <a:endParaRPr lang="en-US" i="1" dirty="0">
              <a:solidFill>
                <a:schemeClr val="bg1"/>
              </a:solidFill>
            </a:endParaRPr>
          </a:p>
        </p:txBody>
      </p:sp>
      <p:sp>
        <p:nvSpPr>
          <p:cNvPr id="4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16</a:t>
            </a:fld>
            <a:endParaRPr lang="en-US" sz="1050" dirty="0">
              <a:solidFill>
                <a:schemeClr val="bg1">
                  <a:lumMod val="65000"/>
                </a:schemeClr>
              </a:solidFill>
            </a:endParaRPr>
          </a:p>
        </p:txBody>
      </p:sp>
      <p:sp>
        <p:nvSpPr>
          <p:cNvPr id="45" name="Shape 1039"/>
          <p:cNvSpPr txBox="1">
            <a:spLocks/>
          </p:cNvSpPr>
          <p:nvPr/>
        </p:nvSpPr>
        <p:spPr>
          <a:xfrm>
            <a:off x="97337" y="146211"/>
            <a:ext cx="2514162" cy="857400"/>
          </a:xfrm>
          <a:prstGeom prst="rect">
            <a:avLst/>
          </a:prstGeom>
          <a:solidFill>
            <a:srgbClr val="17232A"/>
          </a:solidFill>
          <a:ln>
            <a:noFill/>
          </a:ln>
        </p:spPr>
        <p:txBody>
          <a:bodyPr lIns="91425" tIns="91425" rIns="91425" bIns="91425" anchor="t" anchorCtr="0"/>
          <a:lstStyle>
            <a:lvl1pPr algn="l" defTabSz="457200" rtl="0" eaLnBrk="1" latinLnBrk="0" hangingPunct="1">
              <a:spcBef>
                <a:spcPts val="0"/>
              </a:spcBef>
              <a:spcAft>
                <a:spcPts val="0"/>
              </a:spcAft>
              <a:buNone/>
              <a:defRPr sz="4400" kern="1200">
                <a:solidFill>
                  <a:schemeClr val="tx1"/>
                </a:solidFill>
                <a:latin typeface="+mj-lt"/>
                <a:ea typeface="+mj-ea"/>
                <a:cs typeface="+mj-cs"/>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r>
              <a:rPr lang="en-US" sz="3200" b="1" dirty="0" smtClean="0">
                <a:solidFill>
                  <a:schemeClr val="accent2"/>
                </a:solidFill>
                <a:sym typeface="Calibri"/>
              </a:rPr>
              <a:t>Choosing a</a:t>
            </a:r>
            <a:endParaRPr lang="en-US" sz="3200" b="1" dirty="0">
              <a:solidFill>
                <a:schemeClr val="accent2"/>
              </a:solidFill>
              <a:sym typeface="Calibri"/>
            </a:endParaRPr>
          </a:p>
        </p:txBody>
      </p:sp>
      <p:sp>
        <p:nvSpPr>
          <p:cNvPr id="57" name="Rectangle 56"/>
          <p:cNvSpPr/>
          <p:nvPr/>
        </p:nvSpPr>
        <p:spPr>
          <a:xfrm>
            <a:off x="3837382" y="3894713"/>
            <a:ext cx="667221" cy="368087"/>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CPI</a:t>
            </a:r>
            <a:endParaRPr lang="en-US" dirty="0"/>
          </a:p>
        </p:txBody>
      </p:sp>
      <p:grpSp>
        <p:nvGrpSpPr>
          <p:cNvPr id="49" name="Group 48"/>
          <p:cNvGrpSpPr/>
          <p:nvPr/>
        </p:nvGrpSpPr>
        <p:grpSpPr>
          <a:xfrm>
            <a:off x="380550" y="4319073"/>
            <a:ext cx="6543667" cy="729872"/>
            <a:chOff x="805268" y="5100378"/>
            <a:chExt cx="6543667" cy="729872"/>
          </a:xfrm>
        </p:grpSpPr>
        <p:grpSp>
          <p:nvGrpSpPr>
            <p:cNvPr id="50" name="Group 49"/>
            <p:cNvGrpSpPr/>
            <p:nvPr/>
          </p:nvGrpSpPr>
          <p:grpSpPr>
            <a:xfrm>
              <a:off x="805268" y="5100378"/>
              <a:ext cx="1208257" cy="724232"/>
              <a:chOff x="184080" y="4448922"/>
              <a:chExt cx="1010802" cy="527416"/>
            </a:xfrm>
          </p:grpSpPr>
          <p:pic>
            <p:nvPicPr>
              <p:cNvPr id="74" name="Picture 73"/>
              <p:cNvPicPr>
                <a:picLocks noChangeAspect="1"/>
              </p:cNvPicPr>
              <p:nvPr/>
            </p:nvPicPr>
            <p:blipFill>
              <a:blip r:embed="rId3" cstate="email">
                <a:extLst>
                  <a:ext uri="{28A0092B-C50C-407E-A947-70E740481C1C}">
                    <a14:useLocalDpi xmlns:a14="http://schemas.microsoft.com/office/drawing/2010/main"/>
                  </a:ext>
                </a:extLst>
              </a:blip>
              <a:srcRect b="-4013"/>
              <a:stretch>
                <a:fillRect/>
              </a:stretch>
            </p:blipFill>
            <p:spPr bwMode="auto">
              <a:xfrm>
                <a:off x="184080" y="4448922"/>
                <a:ext cx="1010802" cy="527416"/>
              </a:xfrm>
              <a:prstGeom prst="rect">
                <a:avLst/>
              </a:prstGeom>
              <a:noFill/>
              <a:ln w="9525">
                <a:noFill/>
                <a:miter lim="800000"/>
                <a:headEnd/>
                <a:tailEnd/>
              </a:ln>
            </p:spPr>
          </p:pic>
          <p:pic>
            <p:nvPicPr>
              <p:cNvPr id="75" name="Picture 74"/>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8026" y="4636567"/>
                <a:ext cx="648221" cy="164130"/>
              </a:xfrm>
              <a:prstGeom prst="rect">
                <a:avLst/>
              </a:prstGeom>
            </p:spPr>
          </p:pic>
        </p:grpSp>
        <p:grpSp>
          <p:nvGrpSpPr>
            <p:cNvPr id="56" name="Group 55"/>
            <p:cNvGrpSpPr/>
            <p:nvPr/>
          </p:nvGrpSpPr>
          <p:grpSpPr>
            <a:xfrm>
              <a:off x="3454108" y="5103789"/>
              <a:ext cx="1208257" cy="724232"/>
              <a:chOff x="2400043" y="4451406"/>
              <a:chExt cx="1010802" cy="527416"/>
            </a:xfrm>
          </p:grpSpPr>
          <p:pic>
            <p:nvPicPr>
              <p:cNvPr id="72" name="Picture 71"/>
              <p:cNvPicPr>
                <a:picLocks noChangeAspect="1"/>
              </p:cNvPicPr>
              <p:nvPr/>
            </p:nvPicPr>
            <p:blipFill>
              <a:blip r:embed="rId3" cstate="email">
                <a:extLst>
                  <a:ext uri="{28A0092B-C50C-407E-A947-70E740481C1C}">
                    <a14:useLocalDpi xmlns:a14="http://schemas.microsoft.com/office/drawing/2010/main"/>
                  </a:ext>
                </a:extLst>
              </a:blip>
              <a:srcRect b="-4013"/>
              <a:stretch>
                <a:fillRect/>
              </a:stretch>
            </p:blipFill>
            <p:spPr bwMode="auto">
              <a:xfrm>
                <a:off x="2400043" y="4451406"/>
                <a:ext cx="1010802" cy="527416"/>
              </a:xfrm>
              <a:prstGeom prst="rect">
                <a:avLst/>
              </a:prstGeom>
              <a:noFill/>
              <a:ln w="9525">
                <a:noFill/>
                <a:miter lim="800000"/>
                <a:headEnd/>
                <a:tailEnd/>
              </a:ln>
            </p:spPr>
          </p:pic>
          <p:pic>
            <p:nvPicPr>
              <p:cNvPr id="73" name="Picture 2" descr="https://encrypted-tbn0.gstatic.com/images?q=tbn:ANd9GcRgWtweeNVNot_dJ1JZ4fATg5X0qxTniN17Zry9UylCHUwXFy8KJQ"/>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76400" y="4585912"/>
                <a:ext cx="542437" cy="219842"/>
              </a:xfrm>
              <a:prstGeom prst="rect">
                <a:avLst/>
              </a:prstGeom>
              <a:noFill/>
            </p:spPr>
          </p:pic>
        </p:grpSp>
        <p:grpSp>
          <p:nvGrpSpPr>
            <p:cNvPr id="59" name="Group 58"/>
            <p:cNvGrpSpPr/>
            <p:nvPr/>
          </p:nvGrpSpPr>
          <p:grpSpPr>
            <a:xfrm>
              <a:off x="2122634" y="5101595"/>
              <a:ext cx="1208257" cy="724232"/>
              <a:chOff x="1286160" y="4449808"/>
              <a:chExt cx="1010802" cy="527416"/>
            </a:xfrm>
          </p:grpSpPr>
          <p:pic>
            <p:nvPicPr>
              <p:cNvPr id="70" name="Picture 69"/>
              <p:cNvPicPr>
                <a:picLocks noChangeAspect="1"/>
              </p:cNvPicPr>
              <p:nvPr/>
            </p:nvPicPr>
            <p:blipFill>
              <a:blip r:embed="rId3" cstate="email">
                <a:extLst>
                  <a:ext uri="{28A0092B-C50C-407E-A947-70E740481C1C}">
                    <a14:useLocalDpi xmlns:a14="http://schemas.microsoft.com/office/drawing/2010/main"/>
                  </a:ext>
                </a:extLst>
              </a:blip>
              <a:srcRect b="-4013"/>
              <a:stretch>
                <a:fillRect/>
              </a:stretch>
            </p:blipFill>
            <p:spPr bwMode="auto">
              <a:xfrm>
                <a:off x="1286160" y="4449808"/>
                <a:ext cx="1010802" cy="527416"/>
              </a:xfrm>
              <a:prstGeom prst="rect">
                <a:avLst/>
              </a:prstGeom>
              <a:noFill/>
              <a:ln w="9525">
                <a:noFill/>
                <a:miter lim="800000"/>
                <a:headEnd/>
                <a:tailEnd/>
              </a:ln>
            </p:spPr>
          </p:pic>
          <p:pic>
            <p:nvPicPr>
              <p:cNvPr id="71" name="Picture 70" descr="openstack_logo.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455729" y="4599299"/>
                <a:ext cx="596066" cy="198041"/>
              </a:xfrm>
              <a:prstGeom prst="rect">
                <a:avLst/>
              </a:prstGeom>
            </p:spPr>
          </p:pic>
        </p:grpSp>
        <p:grpSp>
          <p:nvGrpSpPr>
            <p:cNvPr id="60" name="Group 59"/>
            <p:cNvGrpSpPr/>
            <p:nvPr/>
          </p:nvGrpSpPr>
          <p:grpSpPr>
            <a:xfrm>
              <a:off x="4780919" y="5106018"/>
              <a:ext cx="1208257" cy="724232"/>
              <a:chOff x="3510024" y="4453029"/>
              <a:chExt cx="1010802" cy="527416"/>
            </a:xfrm>
          </p:grpSpPr>
          <p:pic>
            <p:nvPicPr>
              <p:cNvPr id="67" name="Picture 66"/>
              <p:cNvPicPr>
                <a:picLocks noChangeAspect="1"/>
              </p:cNvPicPr>
              <p:nvPr/>
            </p:nvPicPr>
            <p:blipFill>
              <a:blip r:embed="rId3"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pic>
            <p:nvPicPr>
              <p:cNvPr id="68" name="Picture 6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50837" y="4531964"/>
                <a:ext cx="327845" cy="327845"/>
              </a:xfrm>
              <a:prstGeom prst="rect">
                <a:avLst/>
              </a:prstGeom>
            </p:spPr>
          </p:pic>
          <p:sp>
            <p:nvSpPr>
              <p:cNvPr id="69" name="TextBox 68"/>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nvGrpSpPr>
            <p:cNvPr id="62" name="Group 61"/>
            <p:cNvGrpSpPr/>
            <p:nvPr/>
          </p:nvGrpSpPr>
          <p:grpSpPr>
            <a:xfrm>
              <a:off x="6140678" y="5100378"/>
              <a:ext cx="1208257" cy="724232"/>
              <a:chOff x="6140678" y="5100378"/>
              <a:chExt cx="1208257" cy="724232"/>
            </a:xfrm>
          </p:grpSpPr>
          <p:grpSp>
            <p:nvGrpSpPr>
              <p:cNvPr id="63" name="Group 62"/>
              <p:cNvGrpSpPr/>
              <p:nvPr/>
            </p:nvGrpSpPr>
            <p:grpSpPr>
              <a:xfrm>
                <a:off x="6140678" y="5100378"/>
                <a:ext cx="1208257" cy="724232"/>
                <a:chOff x="3510024" y="4453029"/>
                <a:chExt cx="1010802" cy="527416"/>
              </a:xfrm>
            </p:grpSpPr>
            <p:pic>
              <p:nvPicPr>
                <p:cNvPr id="65" name="Picture 64"/>
                <p:cNvPicPr>
                  <a:picLocks noChangeAspect="1"/>
                </p:cNvPicPr>
                <p:nvPr/>
              </p:nvPicPr>
              <p:blipFill>
                <a:blip r:embed="rId3"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sp>
              <p:nvSpPr>
                <p:cNvPr id="66" name="TextBox 65"/>
                <p:cNvSpPr txBox="1"/>
                <p:nvPr/>
              </p:nvSpPr>
              <p:spPr>
                <a:xfrm>
                  <a:off x="3895485" y="4629329"/>
                  <a:ext cx="431139" cy="201722"/>
                </a:xfrm>
                <a:prstGeom prst="rect">
                  <a:avLst/>
                </a:prstGeom>
                <a:noFill/>
              </p:spPr>
              <p:txBody>
                <a:bodyPr wrap="none" rtlCol="0">
                  <a:spAutoFit/>
                </a:bodyPr>
                <a:lstStyle/>
                <a:p>
                  <a:pPr algn="ctr"/>
                  <a:r>
                    <a:rPr lang="en-US" sz="1200" dirty="0" smtClean="0"/>
                    <a:t>GCP</a:t>
                  </a:r>
                </a:p>
              </p:txBody>
            </p:sp>
          </p:grpSp>
          <p:pic>
            <p:nvPicPr>
              <p:cNvPr id="64" name="Picture 6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22786" y="5256759"/>
                <a:ext cx="379471" cy="337966"/>
              </a:xfrm>
              <a:prstGeom prst="rect">
                <a:avLst/>
              </a:prstGeom>
            </p:spPr>
          </p:pic>
        </p:grpSp>
      </p:grpSp>
    </p:spTree>
    <p:extLst>
      <p:ext uri="{BB962C8B-B14F-4D97-AF65-F5344CB8AC3E}">
        <p14:creationId xmlns:p14="http://schemas.microsoft.com/office/powerpoint/2010/main" val="393663672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 calcmode="lin" valueType="num">
                                      <p:cBhvr>
                                        <p:cTn id="29" dur="500" fill="hold"/>
                                        <p:tgtEl>
                                          <p:spTgt spid="8"/>
                                        </p:tgtEl>
                                        <p:attrNameLst>
                                          <p:attrName>style.rotation</p:attrName>
                                        </p:attrNameLst>
                                      </p:cBhvr>
                                      <p:tavLst>
                                        <p:tav tm="0">
                                          <p:val>
                                            <p:fltVal val="360"/>
                                          </p:val>
                                        </p:tav>
                                        <p:tav tm="100000">
                                          <p:val>
                                            <p:fltVal val="0"/>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dissolve">
                                      <p:cBhvr>
                                        <p:cTn id="45" dur="2000"/>
                                        <p:tgtEl>
                                          <p:spTgt spid="4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dissolve">
                                      <p:cBhvr>
                                        <p:cTn id="48" dur="2000"/>
                                        <p:tgtEl>
                                          <p:spTgt spid="57"/>
                                        </p:tgtEl>
                                      </p:cBhvr>
                                    </p:animEffect>
                                  </p:childTnLst>
                                </p:cTn>
                              </p:par>
                              <p:par>
                                <p:cTn id="49" presetID="9" presetClass="exit" presetSubtype="0" fill="hold" grpId="1" nodeType="withEffect">
                                  <p:stCondLst>
                                    <p:cond delay="0"/>
                                  </p:stCondLst>
                                  <p:childTnLst>
                                    <p:animEffect transition="out" filter="dissolve">
                                      <p:cBhvr>
                                        <p:cTn id="50" dur="2000"/>
                                        <p:tgtEl>
                                          <p:spTgt spid="40"/>
                                        </p:tgtEl>
                                      </p:cBhvr>
                                    </p:animEffect>
                                    <p:set>
                                      <p:cBhvr>
                                        <p:cTn id="51" dur="1" fill="hold">
                                          <p:stCondLst>
                                            <p:cond delay="1999"/>
                                          </p:stCondLst>
                                        </p:cTn>
                                        <p:tgtEl>
                                          <p:spTgt spid="4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dissolve">
                                      <p:cBhvr>
                                        <p:cTn id="54" dur="2000"/>
                                        <p:tgtEl>
                                          <p:spTgt spid="4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dissolve">
                                      <p:cBhvr>
                                        <p:cTn id="57" dur="2000"/>
                                        <p:tgtEl>
                                          <p:spTgt spid="45"/>
                                        </p:tgtEl>
                                      </p:cBhvr>
                                    </p:animEffect>
                                  </p:childTnLst>
                                </p:cTn>
                              </p:par>
                              <p:par>
                                <p:cTn id="58" presetID="12" presetClass="entr" presetSubtype="4"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additive="base">
                                        <p:cTn id="60" dur="500"/>
                                        <p:tgtEl>
                                          <p:spTgt spid="49"/>
                                        </p:tgtEl>
                                        <p:attrNameLst>
                                          <p:attrName>ppt_y</p:attrName>
                                        </p:attrNameLst>
                                      </p:cBhvr>
                                      <p:tavLst>
                                        <p:tav tm="0">
                                          <p:val>
                                            <p:strVal val="#ppt_y+#ppt_h*1.125000"/>
                                          </p:val>
                                        </p:tav>
                                        <p:tav tm="100000">
                                          <p:val>
                                            <p:strVal val="#ppt_y"/>
                                          </p:val>
                                        </p:tav>
                                      </p:tavLst>
                                    </p:anim>
                                    <p:animEffect transition="in" filter="wipe(up)">
                                      <p:cBhvr>
                                        <p:cTn id="6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2" grpId="0" animBg="1"/>
      <p:bldP spid="41" grpId="0" animBg="1"/>
      <p:bldP spid="43" grpId="0"/>
      <p:bldP spid="45" grpId="0" animBg="1"/>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59" y="153869"/>
            <a:ext cx="8554833" cy="542100"/>
          </a:xfrm>
        </p:spPr>
        <p:txBody>
          <a:bodyPr/>
          <a:lstStyle/>
          <a:p>
            <a:pPr algn="l"/>
            <a:r>
              <a:rPr lang="en-US" sz="3200" b="0" dirty="0" smtClean="0">
                <a:solidFill>
                  <a:srgbClr val="00AE9E"/>
                </a:solidFill>
                <a:latin typeface="Arial"/>
                <a:cs typeface="Arial"/>
              </a:rPr>
              <a:t>Helping You Modernize Efficiently at Scale</a:t>
            </a:r>
            <a:endParaRPr lang="en-US" sz="3200" b="0" dirty="0">
              <a:solidFill>
                <a:srgbClr val="00AE9E"/>
              </a:solidFill>
              <a:latin typeface="Arial"/>
              <a:cs typeface="Arial"/>
            </a:endParaRPr>
          </a:p>
        </p:txBody>
      </p:sp>
      <p:grpSp>
        <p:nvGrpSpPr>
          <p:cNvPr id="105" name="Group 104"/>
          <p:cNvGrpSpPr/>
          <p:nvPr/>
        </p:nvGrpSpPr>
        <p:grpSpPr>
          <a:xfrm>
            <a:off x="240966" y="631785"/>
            <a:ext cx="7227353" cy="3993303"/>
            <a:chOff x="240966" y="837017"/>
            <a:chExt cx="7613549" cy="3993303"/>
          </a:xfrm>
        </p:grpSpPr>
        <p:pic>
          <p:nvPicPr>
            <p:cNvPr id="106" name="Picture 105"/>
            <p:cNvPicPr>
              <a:picLocks noChangeAspect="1"/>
            </p:cNvPicPr>
            <p:nvPr/>
          </p:nvPicPr>
          <p:blipFill>
            <a:blip r:embed="rId3"/>
            <a:stretch>
              <a:fillRect/>
            </a:stretch>
          </p:blipFill>
          <p:spPr>
            <a:xfrm>
              <a:off x="1265420" y="1149055"/>
              <a:ext cx="3187700" cy="2037880"/>
            </a:xfrm>
            <a:prstGeom prst="rect">
              <a:avLst/>
            </a:prstGeom>
          </p:spPr>
        </p:pic>
        <p:sp>
          <p:nvSpPr>
            <p:cNvPr id="109" name="TextBox 108"/>
            <p:cNvSpPr txBox="1"/>
            <p:nvPr/>
          </p:nvSpPr>
          <p:spPr>
            <a:xfrm>
              <a:off x="1400306" y="2578854"/>
              <a:ext cx="1074256" cy="428209"/>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sp>
          <p:nvSpPr>
            <p:cNvPr id="116" name="Oval 115"/>
            <p:cNvSpPr>
              <a:spLocks noChangeAspect="1"/>
            </p:cNvSpPr>
            <p:nvPr/>
          </p:nvSpPr>
          <p:spPr>
            <a:xfrm>
              <a:off x="2481824" y="2598586"/>
              <a:ext cx="425786" cy="394930"/>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117" name="Oval 116"/>
            <p:cNvSpPr>
              <a:spLocks noChangeAspect="1"/>
            </p:cNvSpPr>
            <p:nvPr/>
          </p:nvSpPr>
          <p:spPr>
            <a:xfrm>
              <a:off x="3067369" y="2588849"/>
              <a:ext cx="425786" cy="394930"/>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118" name="Oval 117"/>
            <p:cNvSpPr>
              <a:spLocks noChangeAspect="1"/>
            </p:cNvSpPr>
            <p:nvPr/>
          </p:nvSpPr>
          <p:spPr>
            <a:xfrm>
              <a:off x="3654341" y="2598586"/>
              <a:ext cx="425786" cy="394930"/>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sp>
          <p:nvSpPr>
            <p:cNvPr id="119" name="TextBox 118"/>
            <p:cNvSpPr txBox="1"/>
            <p:nvPr/>
          </p:nvSpPr>
          <p:spPr>
            <a:xfrm>
              <a:off x="2208782" y="873635"/>
              <a:ext cx="1416701" cy="276999"/>
            </a:xfrm>
            <a:prstGeom prst="rect">
              <a:avLst/>
            </a:prstGeom>
            <a:noFill/>
          </p:spPr>
          <p:txBody>
            <a:bodyPr wrap="none" rtlCol="0">
              <a:spAutoFit/>
            </a:bodyPr>
            <a:lstStyle/>
            <a:p>
              <a:r>
                <a:rPr lang="en-US" sz="1200" dirty="0" smtClean="0">
                  <a:solidFill>
                    <a:schemeClr val="bg1"/>
                  </a:solidFill>
                </a:rPr>
                <a:t>DEVELOPMENT</a:t>
              </a:r>
              <a:endParaRPr lang="en-US" sz="1200" dirty="0">
                <a:solidFill>
                  <a:schemeClr val="bg1"/>
                </a:solidFill>
              </a:endParaRPr>
            </a:p>
          </p:txBody>
        </p:sp>
        <p:grpSp>
          <p:nvGrpSpPr>
            <p:cNvPr id="120" name="Group 119"/>
            <p:cNvGrpSpPr/>
            <p:nvPr/>
          </p:nvGrpSpPr>
          <p:grpSpPr>
            <a:xfrm>
              <a:off x="1265420" y="3461073"/>
              <a:ext cx="6578600" cy="1319321"/>
              <a:chOff x="1265420" y="3046398"/>
              <a:chExt cx="6578600" cy="1422400"/>
            </a:xfrm>
          </p:grpSpPr>
          <p:pic>
            <p:nvPicPr>
              <p:cNvPr id="142" name="Picture 141"/>
              <p:cNvPicPr>
                <a:picLocks noChangeAspect="1"/>
              </p:cNvPicPr>
              <p:nvPr/>
            </p:nvPicPr>
            <p:blipFill>
              <a:blip r:embed="rId4"/>
              <a:stretch>
                <a:fillRect/>
              </a:stretch>
            </p:blipFill>
            <p:spPr>
              <a:xfrm>
                <a:off x="1265420" y="3046398"/>
                <a:ext cx="6578600" cy="1422400"/>
              </a:xfrm>
              <a:prstGeom prst="rect">
                <a:avLst/>
              </a:prstGeom>
            </p:spPr>
          </p:pic>
          <p:pic>
            <p:nvPicPr>
              <p:cNvPr id="143" name="Picture 142"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144" name="TextBox 143"/>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145" name="TextBox 144"/>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146" name="TextBox 145"/>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147" name="Picture 146"/>
              <p:cNvPicPr>
                <a:picLocks noChangeAspect="1"/>
              </p:cNvPicPr>
              <p:nvPr/>
            </p:nvPicPr>
            <p:blipFill>
              <a:blip r:embed="rId6"/>
              <a:stretch>
                <a:fillRect/>
              </a:stretch>
            </p:blipFill>
            <p:spPr>
              <a:xfrm>
                <a:off x="4730136" y="3886190"/>
                <a:ext cx="596900" cy="355600"/>
              </a:xfrm>
              <a:prstGeom prst="rect">
                <a:avLst/>
              </a:prstGeom>
            </p:spPr>
          </p:pic>
          <p:pic>
            <p:nvPicPr>
              <p:cNvPr id="148" name="Picture 147"/>
              <p:cNvPicPr>
                <a:picLocks noChangeAspect="1"/>
              </p:cNvPicPr>
              <p:nvPr/>
            </p:nvPicPr>
            <p:blipFill>
              <a:blip r:embed="rId7"/>
              <a:stretch>
                <a:fillRect/>
              </a:stretch>
            </p:blipFill>
            <p:spPr>
              <a:xfrm>
                <a:off x="6677071" y="3152533"/>
                <a:ext cx="444500" cy="469900"/>
              </a:xfrm>
              <a:prstGeom prst="rect">
                <a:avLst/>
              </a:prstGeom>
            </p:spPr>
          </p:pic>
        </p:grpSp>
        <p:pic>
          <p:nvPicPr>
            <p:cNvPr id="122" name="Picture 121"/>
            <p:cNvPicPr>
              <a:picLocks noChangeAspect="1"/>
            </p:cNvPicPr>
            <p:nvPr/>
          </p:nvPicPr>
          <p:blipFill>
            <a:blip r:embed="rId8"/>
            <a:stretch>
              <a:fillRect/>
            </a:stretch>
          </p:blipFill>
          <p:spPr>
            <a:xfrm>
              <a:off x="240966" y="837017"/>
              <a:ext cx="977900" cy="3993303"/>
            </a:xfrm>
            <a:prstGeom prst="rect">
              <a:avLst/>
            </a:prstGeom>
          </p:spPr>
        </p:pic>
        <p:pic>
          <p:nvPicPr>
            <p:cNvPr id="123" name="Picture 122"/>
            <p:cNvPicPr>
              <a:picLocks noChangeAspect="1"/>
            </p:cNvPicPr>
            <p:nvPr/>
          </p:nvPicPr>
          <p:blipFill>
            <a:blip r:embed="rId9"/>
            <a:stretch>
              <a:fillRect/>
            </a:stretch>
          </p:blipFill>
          <p:spPr>
            <a:xfrm>
              <a:off x="2730609" y="3679837"/>
              <a:ext cx="336760" cy="276582"/>
            </a:xfrm>
            <a:prstGeom prst="rect">
              <a:avLst/>
            </a:prstGeom>
          </p:spPr>
        </p:pic>
        <p:sp>
          <p:nvSpPr>
            <p:cNvPr id="125" name="Rectangle 124"/>
            <p:cNvSpPr/>
            <p:nvPr/>
          </p:nvSpPr>
          <p:spPr>
            <a:xfrm>
              <a:off x="2531954" y="2307951"/>
              <a:ext cx="1309591" cy="1132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8" name="Group 127"/>
            <p:cNvGrpSpPr/>
            <p:nvPr/>
          </p:nvGrpSpPr>
          <p:grpSpPr>
            <a:xfrm>
              <a:off x="4656320" y="893108"/>
              <a:ext cx="3198195" cy="2313300"/>
              <a:chOff x="4656320" y="277798"/>
              <a:chExt cx="3198195" cy="2494038"/>
            </a:xfrm>
          </p:grpSpPr>
          <p:pic>
            <p:nvPicPr>
              <p:cNvPr id="131" name="Picture 130"/>
              <p:cNvPicPr>
                <a:picLocks noChangeAspect="1"/>
              </p:cNvPicPr>
              <p:nvPr/>
            </p:nvPicPr>
            <p:blipFill>
              <a:blip r:embed="rId3"/>
              <a:stretch>
                <a:fillRect/>
              </a:stretch>
            </p:blipFill>
            <p:spPr>
              <a:xfrm>
                <a:off x="4656320" y="574736"/>
                <a:ext cx="3187700" cy="2197100"/>
              </a:xfrm>
              <a:prstGeom prst="rect">
                <a:avLst/>
              </a:prstGeom>
            </p:spPr>
          </p:pic>
          <p:sp>
            <p:nvSpPr>
              <p:cNvPr id="132" name="TextBox 131"/>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133" name="TextBox 132"/>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134" name="TextBox 133"/>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135" name="TextBox 134"/>
              <p:cNvSpPr txBox="1"/>
              <p:nvPr/>
            </p:nvSpPr>
            <p:spPr>
              <a:xfrm>
                <a:off x="6791950" y="696013"/>
                <a:ext cx="943062" cy="431371"/>
              </a:xfrm>
              <a:prstGeom prst="rect">
                <a:avLst/>
              </a:prstGeom>
              <a:noFill/>
            </p:spPr>
            <p:txBody>
              <a:bodyPr wrap="square" rtlCol="0">
                <a:spAutoFit/>
              </a:bodyPr>
              <a:lstStyle/>
              <a:p>
                <a:r>
                  <a:rPr lang="en-US" sz="1000" b="1" dirty="0"/>
                  <a:t>CI/CD Tools,</a:t>
                </a:r>
              </a:p>
              <a:p>
                <a:r>
                  <a:rPr lang="en-US" sz="1000" b="1" dirty="0"/>
                  <a:t>ID, Security</a:t>
                </a:r>
              </a:p>
            </p:txBody>
          </p:sp>
          <p:sp>
            <p:nvSpPr>
              <p:cNvPr id="136" name="TextBox 135"/>
              <p:cNvSpPr txBox="1"/>
              <p:nvPr/>
            </p:nvSpPr>
            <p:spPr>
              <a:xfrm>
                <a:off x="6791950" y="1356042"/>
                <a:ext cx="908019" cy="597282"/>
              </a:xfrm>
              <a:prstGeom prst="rect">
                <a:avLst/>
              </a:prstGeom>
              <a:noFill/>
            </p:spPr>
            <p:txBody>
              <a:bodyPr wrap="square" rtlCol="0">
                <a:spAutoFit/>
              </a:bodyPr>
              <a:lstStyle/>
              <a:p>
                <a:r>
                  <a:rPr lang="en-US" sz="1000" b="1" dirty="0"/>
                  <a:t>Health, </a:t>
                </a:r>
                <a:r>
                  <a:rPr lang="en-US" sz="1000" b="1" dirty="0" smtClean="0"/>
                  <a:t>Metrics,</a:t>
                </a:r>
                <a:endParaRPr lang="en-US" sz="1000" b="1" dirty="0"/>
              </a:p>
              <a:p>
                <a:r>
                  <a:rPr lang="en-US" sz="1000" b="1" dirty="0"/>
                  <a:t>Patching</a:t>
                </a:r>
              </a:p>
            </p:txBody>
          </p:sp>
          <p:sp>
            <p:nvSpPr>
              <p:cNvPr id="137" name="TextBox 136"/>
              <p:cNvSpPr txBox="1"/>
              <p:nvPr/>
            </p:nvSpPr>
            <p:spPr>
              <a:xfrm>
                <a:off x="6791950" y="2061679"/>
                <a:ext cx="1062565" cy="597282"/>
              </a:xfrm>
              <a:prstGeom prst="rect">
                <a:avLst/>
              </a:prstGeom>
              <a:noFill/>
            </p:spPr>
            <p:txBody>
              <a:bodyPr wrap="square" rtlCol="0">
                <a:spAutoFit/>
              </a:bodyPr>
              <a:lstStyle/>
              <a:p>
                <a:r>
                  <a:rPr lang="en-US" sz="1000" b="1" dirty="0"/>
                  <a:t>Apps &amp; Platform</a:t>
                </a:r>
              </a:p>
              <a:p>
                <a:r>
                  <a:rPr lang="en-US" sz="1000" b="1" dirty="0"/>
                  <a:t>Dashboards</a:t>
                </a:r>
              </a:p>
            </p:txBody>
          </p:sp>
          <p:pic>
            <p:nvPicPr>
              <p:cNvPr id="138" name="Picture 137"/>
              <p:cNvPicPr>
                <a:picLocks noChangeAspect="1"/>
              </p:cNvPicPr>
              <p:nvPr/>
            </p:nvPicPr>
            <p:blipFill>
              <a:blip r:embed="rId10"/>
              <a:stretch>
                <a:fillRect/>
              </a:stretch>
            </p:blipFill>
            <p:spPr>
              <a:xfrm>
                <a:off x="6211960" y="2153433"/>
                <a:ext cx="546100" cy="393700"/>
              </a:xfrm>
              <a:prstGeom prst="rect">
                <a:avLst/>
              </a:prstGeom>
            </p:spPr>
          </p:pic>
          <p:pic>
            <p:nvPicPr>
              <p:cNvPr id="139" name="Picture 138"/>
              <p:cNvPicPr>
                <a:picLocks noChangeAspect="1"/>
              </p:cNvPicPr>
              <p:nvPr/>
            </p:nvPicPr>
            <p:blipFill>
              <a:blip r:embed="rId11"/>
              <a:stretch>
                <a:fillRect/>
              </a:stretch>
            </p:blipFill>
            <p:spPr>
              <a:xfrm>
                <a:off x="6211960" y="1451684"/>
                <a:ext cx="546100" cy="393700"/>
              </a:xfrm>
              <a:prstGeom prst="rect">
                <a:avLst/>
              </a:prstGeom>
            </p:spPr>
          </p:pic>
          <p:pic>
            <p:nvPicPr>
              <p:cNvPr id="140" name="Picture 139"/>
              <p:cNvPicPr>
                <a:picLocks noChangeAspect="1"/>
              </p:cNvPicPr>
              <p:nvPr/>
            </p:nvPicPr>
            <p:blipFill>
              <a:blip r:embed="rId12"/>
              <a:stretch>
                <a:fillRect/>
              </a:stretch>
            </p:blipFill>
            <p:spPr>
              <a:xfrm>
                <a:off x="6211960" y="782322"/>
                <a:ext cx="546100" cy="393700"/>
              </a:xfrm>
              <a:prstGeom prst="rect">
                <a:avLst/>
              </a:prstGeom>
            </p:spPr>
          </p:pic>
          <p:sp>
            <p:nvSpPr>
              <p:cNvPr id="141" name="TextBox 140"/>
              <p:cNvSpPr txBox="1"/>
              <p:nvPr/>
            </p:nvSpPr>
            <p:spPr>
              <a:xfrm>
                <a:off x="5599218" y="277798"/>
                <a:ext cx="1245408" cy="298641"/>
              </a:xfrm>
              <a:prstGeom prst="rect">
                <a:avLst/>
              </a:prstGeom>
              <a:noFill/>
            </p:spPr>
            <p:txBody>
              <a:bodyPr wrap="none" rtlCol="0">
                <a:spAutoFit/>
              </a:bodyPr>
              <a:lstStyle/>
              <a:p>
                <a:r>
                  <a:rPr lang="en-US" sz="1200" dirty="0" smtClean="0">
                    <a:solidFill>
                      <a:srgbClr val="FFFFFF"/>
                    </a:solidFill>
                  </a:rPr>
                  <a:t>OPERATIONS</a:t>
                </a:r>
                <a:endParaRPr lang="en-US" sz="1200" dirty="0">
                  <a:solidFill>
                    <a:srgbClr val="FFFFFF"/>
                  </a:solidFill>
                </a:endParaRPr>
              </a:p>
            </p:txBody>
          </p:sp>
        </p:grpSp>
      </p:grpSp>
      <p:sp>
        <p:nvSpPr>
          <p:cNvPr id="56" name="Round Diagonal Corner Rectangle 55"/>
          <p:cNvSpPr/>
          <p:nvPr/>
        </p:nvSpPr>
        <p:spPr>
          <a:xfrm>
            <a:off x="7661481" y="1258109"/>
            <a:ext cx="1359213" cy="642952"/>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1200" b="1" dirty="0" smtClean="0">
                <a:solidFill>
                  <a:schemeClr val="bg1"/>
                </a:solidFill>
                <a:latin typeface="Calibri"/>
                <a:cs typeface="Calibri"/>
              </a:rPr>
              <a:t>  4. CLOUD </a:t>
            </a:r>
          </a:p>
          <a:p>
            <a:pPr algn="ctr"/>
            <a:r>
              <a:rPr lang="en-US" sz="1200" b="1" dirty="0" smtClean="0">
                <a:solidFill>
                  <a:schemeClr val="bg1"/>
                </a:solidFill>
                <a:latin typeface="Calibri"/>
                <a:cs typeface="Calibri"/>
              </a:rPr>
              <a:t>NATIVE</a:t>
            </a:r>
            <a:endParaRPr lang="en-US" sz="1200" b="1" dirty="0">
              <a:solidFill>
                <a:schemeClr val="bg1"/>
              </a:solidFill>
              <a:latin typeface="Calibri"/>
              <a:cs typeface="Calibri"/>
            </a:endParaRPr>
          </a:p>
        </p:txBody>
      </p:sp>
      <p:sp>
        <p:nvSpPr>
          <p:cNvPr id="57" name="Round Diagonal Corner Rectangle 56"/>
          <p:cNvSpPr/>
          <p:nvPr/>
        </p:nvSpPr>
        <p:spPr>
          <a:xfrm>
            <a:off x="7661481" y="2020425"/>
            <a:ext cx="1359213" cy="642952"/>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1200" b="1" dirty="0" smtClean="0">
                <a:solidFill>
                  <a:schemeClr val="bg1"/>
                </a:solidFill>
                <a:latin typeface="Calibri"/>
                <a:cs typeface="Calibri"/>
              </a:rPr>
              <a:t>  3. CLOUD</a:t>
            </a:r>
          </a:p>
          <a:p>
            <a:pPr algn="ctr"/>
            <a:r>
              <a:rPr lang="en-US" sz="1200" b="1" dirty="0" smtClean="0">
                <a:solidFill>
                  <a:schemeClr val="bg1"/>
                </a:solidFill>
                <a:latin typeface="Calibri"/>
                <a:cs typeface="Calibri"/>
              </a:rPr>
              <a:t> RESILIENT</a:t>
            </a:r>
            <a:endParaRPr lang="en-US" sz="1200" b="1" dirty="0">
              <a:solidFill>
                <a:schemeClr val="bg1"/>
              </a:solidFill>
              <a:latin typeface="Calibri"/>
              <a:cs typeface="Calibri"/>
            </a:endParaRPr>
          </a:p>
        </p:txBody>
      </p:sp>
      <p:sp>
        <p:nvSpPr>
          <p:cNvPr id="58" name="Round Diagonal Corner Rectangle 57"/>
          <p:cNvSpPr/>
          <p:nvPr/>
        </p:nvSpPr>
        <p:spPr>
          <a:xfrm>
            <a:off x="7661481" y="2782741"/>
            <a:ext cx="1359213" cy="642952"/>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1200" b="1" dirty="0" smtClean="0">
                <a:solidFill>
                  <a:schemeClr val="bg1"/>
                </a:solidFill>
                <a:latin typeface="Calibri"/>
                <a:cs typeface="Calibri"/>
              </a:rPr>
              <a:t>  2. CLOUD </a:t>
            </a:r>
          </a:p>
          <a:p>
            <a:pPr algn="ctr"/>
            <a:r>
              <a:rPr lang="en-US" sz="1200" b="1" dirty="0" smtClean="0">
                <a:solidFill>
                  <a:schemeClr val="bg1"/>
                </a:solidFill>
                <a:latin typeface="Calibri"/>
                <a:cs typeface="Calibri"/>
              </a:rPr>
              <a:t>FRIENDLY</a:t>
            </a:r>
            <a:endParaRPr lang="en-US" sz="1200" b="1" dirty="0">
              <a:solidFill>
                <a:schemeClr val="bg1"/>
              </a:solidFill>
              <a:latin typeface="Calibri"/>
              <a:cs typeface="Calibri"/>
            </a:endParaRPr>
          </a:p>
        </p:txBody>
      </p:sp>
      <p:sp>
        <p:nvSpPr>
          <p:cNvPr id="59" name="Round Diagonal Corner Rectangle 58"/>
          <p:cNvSpPr/>
          <p:nvPr/>
        </p:nvSpPr>
        <p:spPr>
          <a:xfrm>
            <a:off x="7661481" y="3545056"/>
            <a:ext cx="1359213" cy="642952"/>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1200" b="1" dirty="0" smtClean="0">
                <a:solidFill>
                  <a:schemeClr val="bg1"/>
                </a:solidFill>
                <a:latin typeface="Calibri"/>
                <a:cs typeface="Calibri"/>
              </a:rPr>
              <a:t>  1. CLOUD </a:t>
            </a:r>
          </a:p>
          <a:p>
            <a:pPr algn="ctr"/>
            <a:r>
              <a:rPr lang="en-US" sz="1200" b="1" dirty="0" smtClean="0">
                <a:solidFill>
                  <a:schemeClr val="bg1"/>
                </a:solidFill>
                <a:latin typeface="Calibri"/>
                <a:cs typeface="Calibri"/>
              </a:rPr>
              <a:t>READY</a:t>
            </a:r>
            <a:endParaRPr lang="en-US" sz="1200" b="1" dirty="0">
              <a:solidFill>
                <a:schemeClr val="bg1"/>
              </a:solidFill>
              <a:latin typeface="Calibri"/>
              <a:cs typeface="Calibri"/>
            </a:endParaRPr>
          </a:p>
        </p:txBody>
      </p:sp>
      <p:sp>
        <p:nvSpPr>
          <p:cNvPr id="53" name="Rectangle 52"/>
          <p:cNvSpPr/>
          <p:nvPr/>
        </p:nvSpPr>
        <p:spPr>
          <a:xfrm>
            <a:off x="4507718" y="1040944"/>
            <a:ext cx="2897959" cy="1850209"/>
          </a:xfrm>
          <a:prstGeom prst="rect">
            <a:avLst/>
          </a:prstGeom>
          <a:solidFill>
            <a:schemeClr val="bg2">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4" name="Group 53"/>
          <p:cNvGrpSpPr/>
          <p:nvPr/>
        </p:nvGrpSpPr>
        <p:grpSpPr>
          <a:xfrm>
            <a:off x="7625672" y="963294"/>
            <a:ext cx="1415510" cy="3611867"/>
            <a:chOff x="7370190" y="748858"/>
            <a:chExt cx="1781614" cy="4418205"/>
          </a:xfrm>
        </p:grpSpPr>
        <p:sp>
          <p:nvSpPr>
            <p:cNvPr id="55" name="Rectangle 54"/>
            <p:cNvSpPr/>
            <p:nvPr/>
          </p:nvSpPr>
          <p:spPr>
            <a:xfrm>
              <a:off x="7378986" y="4583377"/>
              <a:ext cx="1217357" cy="227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0" name="Rectangle 59"/>
            <p:cNvSpPr/>
            <p:nvPr/>
          </p:nvSpPr>
          <p:spPr>
            <a:xfrm>
              <a:off x="7370190" y="3354343"/>
              <a:ext cx="1140318" cy="331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1" name="Shape 449"/>
            <p:cNvSpPr/>
            <p:nvPr/>
          </p:nvSpPr>
          <p:spPr>
            <a:xfrm>
              <a:off x="7370190" y="1492892"/>
              <a:ext cx="1781614" cy="759016"/>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r>
                <a:rPr lang="en-US" sz="1000" b="1" dirty="0" smtClean="0">
                  <a:solidFill>
                    <a:srgbClr val="000000"/>
                  </a:solidFill>
                  <a:latin typeface="Calibri" charset="0"/>
                  <a:ea typeface="Calibri" charset="0"/>
                  <a:cs typeface="Calibri" charset="0"/>
                  <a:sym typeface="Arial"/>
                </a:rPr>
                <a:t>FREEDOM</a:t>
              </a:r>
            </a:p>
            <a:p>
              <a:pPr marL="0" marR="0" lvl="0" indent="0" algn="ctr" rtl="0">
                <a:spcBef>
                  <a:spcPts val="0"/>
                </a:spcBef>
                <a:buNone/>
              </a:pPr>
              <a:r>
                <a:rPr lang="en-US" sz="1000" dirty="0" smtClean="0">
                  <a:solidFill>
                    <a:schemeClr val="lt1"/>
                  </a:solidFill>
                  <a:latin typeface="Calibri" charset="0"/>
                  <a:ea typeface="Calibri" charset="0"/>
                  <a:cs typeface="Calibri" charset="0"/>
                </a:rPr>
                <a:t>To Run Your App on Any Cloud</a:t>
              </a:r>
            </a:p>
            <a:p>
              <a:pPr marL="0" marR="0" lvl="0" indent="0" algn="ctr" rtl="0">
                <a:spcBef>
                  <a:spcPts val="0"/>
                </a:spcBef>
                <a:buNone/>
              </a:pPr>
              <a:endParaRPr sz="1000" dirty="0">
                <a:solidFill>
                  <a:schemeClr val="lt1"/>
                </a:solidFill>
                <a:latin typeface="Calibri" charset="0"/>
                <a:ea typeface="Calibri" charset="0"/>
                <a:cs typeface="Calibri" charset="0"/>
                <a:sym typeface="Arial"/>
              </a:endParaRPr>
            </a:p>
          </p:txBody>
        </p:sp>
        <p:sp>
          <p:nvSpPr>
            <p:cNvPr id="62" name="Shape 449"/>
            <p:cNvSpPr/>
            <p:nvPr/>
          </p:nvSpPr>
          <p:spPr>
            <a:xfrm>
              <a:off x="7370190" y="748858"/>
              <a:ext cx="1781614" cy="759016"/>
            </a:xfrm>
            <a:prstGeom prst="rect">
              <a:avLst/>
            </a:prstGeom>
            <a:solidFill>
              <a:srgbClr val="008774"/>
            </a:solidFill>
            <a:ln>
              <a:noFill/>
            </a:ln>
          </p:spPr>
          <p:txBody>
            <a:bodyPr lIns="91425" tIns="45700" rIns="91425" bIns="45700" anchor="ctr" anchorCtr="0">
              <a:noAutofit/>
            </a:bodyPr>
            <a:lstStyle/>
            <a:p>
              <a:pPr algn="ctr"/>
              <a:r>
                <a:rPr lang="en-US" sz="1000" b="1" dirty="0" smtClean="0">
                  <a:solidFill>
                    <a:srgbClr val="000000"/>
                  </a:solidFill>
                  <a:latin typeface="Calibri" charset="0"/>
                  <a:ea typeface="Calibri" charset="0"/>
                  <a:cs typeface="Calibri" charset="0"/>
                </a:rPr>
                <a:t>AUTOMATION</a:t>
              </a:r>
            </a:p>
            <a:p>
              <a:pPr algn="ctr"/>
              <a:r>
                <a:rPr lang="en-US" sz="1000" dirty="0" smtClean="0">
                  <a:solidFill>
                    <a:schemeClr val="lt1"/>
                  </a:solidFill>
                  <a:latin typeface="Calibri" charset="0"/>
                  <a:ea typeface="Calibri" charset="0"/>
                  <a:cs typeface="Calibri" charset="0"/>
                </a:rPr>
                <a:t>To Lower Your Ops Cost and Increase Your Velocity</a:t>
              </a:r>
              <a:endParaRPr sz="1000" dirty="0">
                <a:solidFill>
                  <a:schemeClr val="lt1"/>
                </a:solidFill>
                <a:latin typeface="Calibri" charset="0"/>
                <a:ea typeface="Calibri" charset="0"/>
                <a:cs typeface="Calibri" charset="0"/>
              </a:endParaRPr>
            </a:p>
          </p:txBody>
        </p:sp>
        <p:sp>
          <p:nvSpPr>
            <p:cNvPr id="63" name="Shape 449"/>
            <p:cNvSpPr/>
            <p:nvPr/>
          </p:nvSpPr>
          <p:spPr>
            <a:xfrm>
              <a:off x="7370190" y="3538240"/>
              <a:ext cx="1781614" cy="759016"/>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r>
                <a:rPr lang="en-US" sz="1000" b="1" dirty="0" smtClean="0">
                  <a:solidFill>
                    <a:srgbClr val="000000"/>
                  </a:solidFill>
                  <a:latin typeface="Calibri" charset="0"/>
                  <a:ea typeface="Calibri" charset="0"/>
                  <a:cs typeface="Calibri" charset="0"/>
                  <a:sym typeface="Arial"/>
                </a:rPr>
                <a:t>RESILIENCY</a:t>
              </a:r>
            </a:p>
            <a:p>
              <a:pPr marL="0" marR="0" lvl="0" indent="0" algn="ctr" rtl="0">
                <a:spcBef>
                  <a:spcPts val="0"/>
                </a:spcBef>
                <a:buNone/>
              </a:pPr>
              <a:r>
                <a:rPr lang="en-US" sz="1000" dirty="0" smtClean="0">
                  <a:solidFill>
                    <a:schemeClr val="lt1"/>
                  </a:solidFill>
                  <a:latin typeface="Calibri" charset="0"/>
                  <a:ea typeface="Calibri" charset="0"/>
                  <a:cs typeface="Calibri" charset="0"/>
                  <a:sym typeface="Arial"/>
                </a:rPr>
                <a:t>Auto-Scale, Blue/green Deployments and Health Mgmt.</a:t>
              </a:r>
              <a:endParaRPr sz="1000" dirty="0">
                <a:solidFill>
                  <a:schemeClr val="lt1"/>
                </a:solidFill>
                <a:latin typeface="Calibri" charset="0"/>
                <a:ea typeface="Calibri" charset="0"/>
                <a:cs typeface="Calibri" charset="0"/>
                <a:sym typeface="Arial"/>
              </a:endParaRPr>
            </a:p>
          </p:txBody>
        </p:sp>
        <p:sp>
          <p:nvSpPr>
            <p:cNvPr id="64" name="Shape 449"/>
            <p:cNvSpPr/>
            <p:nvPr/>
          </p:nvSpPr>
          <p:spPr>
            <a:xfrm>
              <a:off x="7370190" y="2796861"/>
              <a:ext cx="1781614" cy="759016"/>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r>
                <a:rPr lang="en-US" sz="1000" b="1" dirty="0" smtClean="0">
                  <a:solidFill>
                    <a:srgbClr val="000000"/>
                  </a:solidFill>
                  <a:latin typeface="Calibri" charset="0"/>
                  <a:ea typeface="Calibri" charset="0"/>
                  <a:cs typeface="Calibri" charset="0"/>
                  <a:sym typeface="Arial"/>
                </a:rPr>
                <a:t>GOVERNANCE</a:t>
              </a:r>
            </a:p>
            <a:p>
              <a:pPr marL="0" marR="0" lvl="0" indent="0" algn="ctr" rtl="0">
                <a:spcBef>
                  <a:spcPts val="0"/>
                </a:spcBef>
                <a:buNone/>
              </a:pPr>
              <a:r>
                <a:rPr lang="en-US" sz="1000" dirty="0" smtClean="0">
                  <a:solidFill>
                    <a:schemeClr val="lt1"/>
                  </a:solidFill>
                  <a:latin typeface="Calibri" charset="0"/>
                  <a:ea typeface="Calibri" charset="0"/>
                  <a:cs typeface="Calibri" charset="0"/>
                </a:rPr>
                <a:t>Common Set of Developer-Self-Serviced Frameworks</a:t>
              </a:r>
              <a:endParaRPr sz="1000" dirty="0">
                <a:solidFill>
                  <a:schemeClr val="lt1"/>
                </a:solidFill>
                <a:latin typeface="Calibri" charset="0"/>
                <a:ea typeface="Calibri" charset="0"/>
                <a:cs typeface="Calibri" charset="0"/>
                <a:sym typeface="Arial"/>
              </a:endParaRPr>
            </a:p>
          </p:txBody>
        </p:sp>
        <p:sp>
          <p:nvSpPr>
            <p:cNvPr id="65" name="Shape 449"/>
            <p:cNvSpPr/>
            <p:nvPr/>
          </p:nvSpPr>
          <p:spPr>
            <a:xfrm>
              <a:off x="7370190" y="2052827"/>
              <a:ext cx="1781614" cy="759016"/>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r>
                <a:rPr lang="en-US" sz="1000" b="1" dirty="0" smtClean="0">
                  <a:solidFill>
                    <a:srgbClr val="000000"/>
                  </a:solidFill>
                  <a:latin typeface="Calibri" charset="0"/>
                  <a:ea typeface="Calibri" charset="0"/>
                  <a:cs typeface="Calibri" charset="0"/>
                  <a:sym typeface="Arial"/>
                </a:rPr>
                <a:t>VISIBILITY</a:t>
              </a:r>
            </a:p>
            <a:p>
              <a:pPr marL="0" marR="0" lvl="0" indent="0" algn="ctr" rtl="0">
                <a:spcBef>
                  <a:spcPts val="0"/>
                </a:spcBef>
                <a:buNone/>
              </a:pPr>
              <a:r>
                <a:rPr lang="en-US" sz="1000" dirty="0" smtClean="0">
                  <a:solidFill>
                    <a:schemeClr val="lt1"/>
                  </a:solidFill>
                  <a:latin typeface="Calibri" charset="0"/>
                  <a:ea typeface="Calibri" charset="0"/>
                  <a:cs typeface="Calibri" charset="0"/>
                  <a:sym typeface="Arial"/>
                </a:rPr>
                <a:t>End to End Logging, Monitoring and Auditability</a:t>
              </a:r>
              <a:endParaRPr sz="1000" dirty="0">
                <a:solidFill>
                  <a:schemeClr val="lt1"/>
                </a:solidFill>
                <a:latin typeface="Calibri" charset="0"/>
                <a:ea typeface="Calibri" charset="0"/>
                <a:cs typeface="Calibri" charset="0"/>
                <a:sym typeface="Arial"/>
              </a:endParaRPr>
            </a:p>
          </p:txBody>
        </p:sp>
        <p:sp>
          <p:nvSpPr>
            <p:cNvPr id="66" name="Shape 449"/>
            <p:cNvSpPr/>
            <p:nvPr/>
          </p:nvSpPr>
          <p:spPr>
            <a:xfrm>
              <a:off x="7370190" y="4279618"/>
              <a:ext cx="1781614" cy="887445"/>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r>
                <a:rPr lang="en-US" sz="1000" b="1" dirty="0">
                  <a:solidFill>
                    <a:srgbClr val="000000"/>
                  </a:solidFill>
                  <a:latin typeface="Calibri" charset="0"/>
                  <a:ea typeface="Calibri" charset="0"/>
                  <a:cs typeface="Calibri" charset="0"/>
                </a:rPr>
                <a:t>SPEED</a:t>
              </a:r>
            </a:p>
            <a:p>
              <a:pPr marL="0" marR="0" lvl="0" indent="0" algn="ctr" rtl="0">
                <a:spcBef>
                  <a:spcPts val="0"/>
                </a:spcBef>
                <a:buNone/>
              </a:pPr>
              <a:r>
                <a:rPr lang="en-US" sz="1000" dirty="0" smtClean="0">
                  <a:solidFill>
                    <a:schemeClr val="lt1"/>
                  </a:solidFill>
                  <a:latin typeface="Calibri" charset="0"/>
                  <a:ea typeface="Calibri" charset="0"/>
                  <a:cs typeface="Calibri" charset="0"/>
                </a:rPr>
                <a:t>Move Cycle Time from Months to Weeks to Days or Hours</a:t>
              </a:r>
              <a:endParaRPr sz="1000" dirty="0">
                <a:solidFill>
                  <a:schemeClr val="lt1"/>
                </a:solidFill>
                <a:latin typeface="Calibri" charset="0"/>
                <a:ea typeface="Calibri" charset="0"/>
                <a:cs typeface="Calibri" charset="0"/>
                <a:sym typeface="Arial"/>
              </a:endParaRPr>
            </a:p>
          </p:txBody>
        </p:sp>
      </p:grpSp>
      <p:grpSp>
        <p:nvGrpSpPr>
          <p:cNvPr id="67" name="Group 66"/>
          <p:cNvGrpSpPr/>
          <p:nvPr/>
        </p:nvGrpSpPr>
        <p:grpSpPr>
          <a:xfrm>
            <a:off x="1062745" y="4389628"/>
            <a:ext cx="6543667" cy="729872"/>
            <a:chOff x="805268" y="5100378"/>
            <a:chExt cx="6543667" cy="729872"/>
          </a:xfrm>
        </p:grpSpPr>
        <p:grpSp>
          <p:nvGrpSpPr>
            <p:cNvPr id="68" name="Group 67"/>
            <p:cNvGrpSpPr/>
            <p:nvPr/>
          </p:nvGrpSpPr>
          <p:grpSpPr>
            <a:xfrm>
              <a:off x="805268" y="5100378"/>
              <a:ext cx="1208257" cy="724232"/>
              <a:chOff x="184080" y="4448922"/>
              <a:chExt cx="1010802" cy="527416"/>
            </a:xfrm>
          </p:grpSpPr>
          <p:pic>
            <p:nvPicPr>
              <p:cNvPr id="84" name="Picture 83"/>
              <p:cNvPicPr>
                <a:picLocks noChangeAspect="1"/>
              </p:cNvPicPr>
              <p:nvPr/>
            </p:nvPicPr>
            <p:blipFill>
              <a:blip r:embed="rId13" cstate="print"/>
              <a:srcRect b="-4013"/>
              <a:stretch>
                <a:fillRect/>
              </a:stretch>
            </p:blipFill>
            <p:spPr bwMode="auto">
              <a:xfrm>
                <a:off x="184080" y="4448922"/>
                <a:ext cx="1010802" cy="527416"/>
              </a:xfrm>
              <a:prstGeom prst="rect">
                <a:avLst/>
              </a:prstGeom>
              <a:noFill/>
              <a:ln w="9525">
                <a:noFill/>
                <a:miter lim="800000"/>
                <a:headEnd/>
                <a:tailEnd/>
              </a:ln>
            </p:spPr>
          </p:pic>
          <p:pic>
            <p:nvPicPr>
              <p:cNvPr id="85" name="Picture 84"/>
              <p:cNvPicPr>
                <a:picLocks noChangeAspect="1"/>
              </p:cNvPicPr>
              <p:nvPr/>
            </p:nvPicPr>
            <p:blipFill>
              <a:blip r:embed="rId1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69" name="Group 68"/>
            <p:cNvGrpSpPr/>
            <p:nvPr/>
          </p:nvGrpSpPr>
          <p:grpSpPr>
            <a:xfrm>
              <a:off x="3454108" y="5103789"/>
              <a:ext cx="1208257" cy="724232"/>
              <a:chOff x="2400043" y="4451406"/>
              <a:chExt cx="1010802" cy="527416"/>
            </a:xfrm>
          </p:grpSpPr>
          <p:pic>
            <p:nvPicPr>
              <p:cNvPr id="82" name="Picture 81"/>
              <p:cNvPicPr>
                <a:picLocks noChangeAspect="1"/>
              </p:cNvPicPr>
              <p:nvPr/>
            </p:nvPicPr>
            <p:blipFill>
              <a:blip r:embed="rId13" cstate="print"/>
              <a:srcRect b="-4013"/>
              <a:stretch>
                <a:fillRect/>
              </a:stretch>
            </p:blipFill>
            <p:spPr bwMode="auto">
              <a:xfrm>
                <a:off x="2400043" y="4451406"/>
                <a:ext cx="1010802" cy="527416"/>
              </a:xfrm>
              <a:prstGeom prst="rect">
                <a:avLst/>
              </a:prstGeom>
              <a:noFill/>
              <a:ln w="9525">
                <a:noFill/>
                <a:miter lim="800000"/>
                <a:headEnd/>
                <a:tailEnd/>
              </a:ln>
            </p:spPr>
          </p:pic>
          <p:pic>
            <p:nvPicPr>
              <p:cNvPr id="83" name="Picture 2" descr="https://encrypted-tbn0.gstatic.com/images?q=tbn:ANd9GcRgWtweeNVNot_dJ1JZ4fATg5X0qxTniN17Zry9UylCHUwXFy8KJQ"/>
              <p:cNvPicPr>
                <a:picLocks noChangeAspect="1" noChangeArrowheads="1"/>
              </p:cNvPicPr>
              <p:nvPr/>
            </p:nvPicPr>
            <p:blipFill>
              <a:blip r:embed="rId15" cstate="print"/>
              <a:srcRect/>
              <a:stretch>
                <a:fillRect/>
              </a:stretch>
            </p:blipFill>
            <p:spPr bwMode="auto">
              <a:xfrm>
                <a:off x="2576400" y="4585912"/>
                <a:ext cx="542437" cy="219842"/>
              </a:xfrm>
              <a:prstGeom prst="rect">
                <a:avLst/>
              </a:prstGeom>
              <a:noFill/>
            </p:spPr>
          </p:pic>
        </p:grpSp>
        <p:grpSp>
          <p:nvGrpSpPr>
            <p:cNvPr id="70" name="Group 69"/>
            <p:cNvGrpSpPr/>
            <p:nvPr/>
          </p:nvGrpSpPr>
          <p:grpSpPr>
            <a:xfrm>
              <a:off x="2122634" y="5101595"/>
              <a:ext cx="1208257" cy="724232"/>
              <a:chOff x="1286160" y="4449808"/>
              <a:chExt cx="1010802" cy="527416"/>
            </a:xfrm>
          </p:grpSpPr>
          <p:pic>
            <p:nvPicPr>
              <p:cNvPr id="80" name="Picture 79"/>
              <p:cNvPicPr>
                <a:picLocks noChangeAspect="1"/>
              </p:cNvPicPr>
              <p:nvPr/>
            </p:nvPicPr>
            <p:blipFill>
              <a:blip r:embed="rId13" cstate="print"/>
              <a:srcRect b="-4013"/>
              <a:stretch>
                <a:fillRect/>
              </a:stretch>
            </p:blipFill>
            <p:spPr bwMode="auto">
              <a:xfrm>
                <a:off x="1286160" y="4449808"/>
                <a:ext cx="1010802" cy="527416"/>
              </a:xfrm>
              <a:prstGeom prst="rect">
                <a:avLst/>
              </a:prstGeom>
              <a:noFill/>
              <a:ln w="9525">
                <a:noFill/>
                <a:miter lim="800000"/>
                <a:headEnd/>
                <a:tailEnd/>
              </a:ln>
            </p:spPr>
          </p:pic>
          <p:pic>
            <p:nvPicPr>
              <p:cNvPr id="81" name="Picture 80" descr="openstack_logo.jpg"/>
              <p:cNvPicPr>
                <a:picLocks noChangeAspect="1"/>
              </p:cNvPicPr>
              <p:nvPr/>
            </p:nvPicPr>
            <p:blipFill rotWithShape="1">
              <a:blip r:embed="rId1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71" name="Group 70"/>
            <p:cNvGrpSpPr/>
            <p:nvPr/>
          </p:nvGrpSpPr>
          <p:grpSpPr>
            <a:xfrm>
              <a:off x="4780919" y="5106018"/>
              <a:ext cx="1208257" cy="724232"/>
              <a:chOff x="3510024" y="4453029"/>
              <a:chExt cx="1010802" cy="527416"/>
            </a:xfrm>
          </p:grpSpPr>
          <p:pic>
            <p:nvPicPr>
              <p:cNvPr id="77" name="Picture 76"/>
              <p:cNvPicPr>
                <a:picLocks noChangeAspect="1"/>
              </p:cNvPicPr>
              <p:nvPr/>
            </p:nvPicPr>
            <p:blipFill>
              <a:blip r:embed="rId13" cstate="print"/>
              <a:srcRect b="-4013"/>
              <a:stretch>
                <a:fillRect/>
              </a:stretch>
            </p:blipFill>
            <p:spPr bwMode="auto">
              <a:xfrm>
                <a:off x="3510024" y="4453029"/>
                <a:ext cx="1010802" cy="527416"/>
              </a:xfrm>
              <a:prstGeom prst="rect">
                <a:avLst/>
              </a:prstGeom>
              <a:noFill/>
              <a:ln w="9525">
                <a:noFill/>
                <a:miter lim="800000"/>
                <a:headEnd/>
                <a:tailEnd/>
              </a:ln>
            </p:spPr>
          </p:pic>
          <p:pic>
            <p:nvPicPr>
              <p:cNvPr id="78" name="Picture 77"/>
              <p:cNvPicPr>
                <a:picLocks noChangeAspect="1"/>
              </p:cNvPicPr>
              <p:nvPr/>
            </p:nvPicPr>
            <p:blipFill>
              <a:blip r:embed="rId17"/>
              <a:stretch>
                <a:fillRect/>
              </a:stretch>
            </p:blipFill>
            <p:spPr>
              <a:xfrm>
                <a:off x="3650837" y="4531964"/>
                <a:ext cx="327845" cy="327845"/>
              </a:xfrm>
              <a:prstGeom prst="rect">
                <a:avLst/>
              </a:prstGeom>
            </p:spPr>
          </p:pic>
          <p:sp>
            <p:nvSpPr>
              <p:cNvPr id="79" name="TextBox 78"/>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nvGrpSpPr>
            <p:cNvPr id="72" name="Group 71"/>
            <p:cNvGrpSpPr/>
            <p:nvPr/>
          </p:nvGrpSpPr>
          <p:grpSpPr>
            <a:xfrm>
              <a:off x="6140678" y="5100378"/>
              <a:ext cx="1208257" cy="724232"/>
              <a:chOff x="6140678" y="5100378"/>
              <a:chExt cx="1208257" cy="724232"/>
            </a:xfrm>
          </p:grpSpPr>
          <p:grpSp>
            <p:nvGrpSpPr>
              <p:cNvPr id="73" name="Group 72"/>
              <p:cNvGrpSpPr/>
              <p:nvPr/>
            </p:nvGrpSpPr>
            <p:grpSpPr>
              <a:xfrm>
                <a:off x="6140678" y="5100378"/>
                <a:ext cx="1208257" cy="724232"/>
                <a:chOff x="3510024" y="4453029"/>
                <a:chExt cx="1010802" cy="527416"/>
              </a:xfrm>
            </p:grpSpPr>
            <p:pic>
              <p:nvPicPr>
                <p:cNvPr id="75" name="Picture 74"/>
                <p:cNvPicPr>
                  <a:picLocks noChangeAspect="1"/>
                </p:cNvPicPr>
                <p:nvPr/>
              </p:nvPicPr>
              <p:blipFill>
                <a:blip r:embed="rId13" cstate="print"/>
                <a:srcRect b="-4013"/>
                <a:stretch>
                  <a:fillRect/>
                </a:stretch>
              </p:blipFill>
              <p:spPr bwMode="auto">
                <a:xfrm>
                  <a:off x="3510024" y="4453029"/>
                  <a:ext cx="1010802" cy="527416"/>
                </a:xfrm>
                <a:prstGeom prst="rect">
                  <a:avLst/>
                </a:prstGeom>
                <a:noFill/>
                <a:ln w="9525">
                  <a:noFill/>
                  <a:miter lim="800000"/>
                  <a:headEnd/>
                  <a:tailEnd/>
                </a:ln>
              </p:spPr>
            </p:pic>
            <p:sp>
              <p:nvSpPr>
                <p:cNvPr id="76" name="TextBox 75"/>
                <p:cNvSpPr txBox="1"/>
                <p:nvPr/>
              </p:nvSpPr>
              <p:spPr>
                <a:xfrm>
                  <a:off x="3895485" y="4629329"/>
                  <a:ext cx="431139" cy="201722"/>
                </a:xfrm>
                <a:prstGeom prst="rect">
                  <a:avLst/>
                </a:prstGeom>
                <a:noFill/>
              </p:spPr>
              <p:txBody>
                <a:bodyPr wrap="none" rtlCol="0">
                  <a:spAutoFit/>
                </a:bodyPr>
                <a:lstStyle/>
                <a:p>
                  <a:pPr algn="ctr"/>
                  <a:r>
                    <a:rPr lang="en-US" sz="1200" dirty="0" smtClean="0"/>
                    <a:t>GCP</a:t>
                  </a:r>
                </a:p>
              </p:txBody>
            </p:sp>
          </p:grpSp>
          <p:pic>
            <p:nvPicPr>
              <p:cNvPr id="74" name="Picture 73"/>
              <p:cNvPicPr>
                <a:picLocks noChangeAspect="1"/>
              </p:cNvPicPr>
              <p:nvPr/>
            </p:nvPicPr>
            <p:blipFill>
              <a:blip r:embed="rId18"/>
              <a:stretch>
                <a:fillRect/>
              </a:stretch>
            </p:blipFill>
            <p:spPr>
              <a:xfrm>
                <a:off x="6322786" y="5256759"/>
                <a:ext cx="379471" cy="337966"/>
              </a:xfrm>
              <a:prstGeom prst="rect">
                <a:avLst/>
              </a:prstGeom>
            </p:spPr>
          </p:pic>
        </p:grpSp>
      </p:grpSp>
      <p:sp>
        <p:nvSpPr>
          <p:cNvPr id="86" name="Slide Number Placeholder 1"/>
          <p:cNvSpPr txBox="1">
            <a:spLocks/>
          </p:cNvSpPr>
          <p:nvPr/>
        </p:nvSpPr>
        <p:spPr>
          <a:xfrm>
            <a:off x="3797" y="48233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1100" smtClean="0">
                <a:solidFill>
                  <a:schemeClr val="bg2"/>
                </a:solidFill>
              </a:rPr>
              <a:pPr/>
              <a:t>17</a:t>
            </a:fld>
            <a:endParaRPr lang="en-US" sz="1100" dirty="0">
              <a:solidFill>
                <a:schemeClr val="bg2"/>
              </a:solidFill>
            </a:endParaRPr>
          </a:p>
        </p:txBody>
      </p:sp>
      <p:grpSp>
        <p:nvGrpSpPr>
          <p:cNvPr id="6" name="Group 5"/>
          <p:cNvGrpSpPr/>
          <p:nvPr/>
        </p:nvGrpSpPr>
        <p:grpSpPr>
          <a:xfrm>
            <a:off x="1341499" y="1061673"/>
            <a:ext cx="2780228" cy="1178835"/>
            <a:chOff x="1341499" y="1061673"/>
            <a:chExt cx="2780228" cy="1178835"/>
          </a:xfrm>
        </p:grpSpPr>
        <p:sp>
          <p:nvSpPr>
            <p:cNvPr id="2" name="Rounded Rectangle 1"/>
            <p:cNvSpPr/>
            <p:nvPr/>
          </p:nvSpPr>
          <p:spPr>
            <a:xfrm>
              <a:off x="1341499" y="1061673"/>
              <a:ext cx="2780228" cy="1130359"/>
            </a:xfrm>
            <a:prstGeom prst="roundRect">
              <a:avLst>
                <a:gd name="adj" fmla="val 2367"/>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3" name="Group 102"/>
            <p:cNvGrpSpPr/>
            <p:nvPr/>
          </p:nvGrpSpPr>
          <p:grpSpPr>
            <a:xfrm>
              <a:off x="1394730" y="1120596"/>
              <a:ext cx="2527661" cy="1119912"/>
              <a:chOff x="125399" y="438037"/>
              <a:chExt cx="2807133" cy="1241479"/>
            </a:xfrm>
          </p:grpSpPr>
          <p:sp>
            <p:nvSpPr>
              <p:cNvPr id="104" name="TextBox 103"/>
              <p:cNvSpPr txBox="1"/>
              <p:nvPr/>
            </p:nvSpPr>
            <p:spPr>
              <a:xfrm>
                <a:off x="125399" y="1116560"/>
                <a:ext cx="2069225" cy="562956"/>
              </a:xfrm>
              <a:prstGeom prst="rect">
                <a:avLst/>
              </a:prstGeom>
              <a:noFill/>
            </p:spPr>
            <p:txBody>
              <a:bodyPr wrap="square" rtlCol="0">
                <a:spAutoFit/>
              </a:bodyPr>
              <a:lstStyle/>
              <a:p>
                <a:pPr algn="ctr"/>
                <a:r>
                  <a:rPr lang="en-US" sz="900" i="1" dirty="0" smtClean="0"/>
                  <a:t>Compiled, staged, containerized, deployed and managed by platform, or BYO Cloud Ready </a:t>
                </a:r>
                <a:r>
                  <a:rPr lang="en-US" sz="900" i="1" dirty="0" err="1" smtClean="0"/>
                  <a:t>Docker</a:t>
                </a:r>
                <a:r>
                  <a:rPr lang="en-US" sz="900" i="1" dirty="0" smtClean="0"/>
                  <a:t> Image</a:t>
                </a:r>
                <a:endParaRPr lang="en-US" sz="900" i="1" dirty="0"/>
              </a:p>
            </p:txBody>
          </p:sp>
          <p:pic>
            <p:nvPicPr>
              <p:cNvPr id="121" name="Picture 120" descr="homepage-docker-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29736" y="1196912"/>
                <a:ext cx="502796" cy="416064"/>
              </a:xfrm>
              <a:prstGeom prst="rect">
                <a:avLst/>
              </a:prstGeom>
            </p:spPr>
          </p:pic>
          <p:grpSp>
            <p:nvGrpSpPr>
              <p:cNvPr id="129" name="Group 128"/>
              <p:cNvGrpSpPr/>
              <p:nvPr/>
            </p:nvGrpSpPr>
            <p:grpSpPr>
              <a:xfrm>
                <a:off x="173339" y="438037"/>
                <a:ext cx="2744197" cy="811186"/>
                <a:chOff x="303844" y="506594"/>
                <a:chExt cx="2744197" cy="811186"/>
              </a:xfrm>
            </p:grpSpPr>
            <p:pic>
              <p:nvPicPr>
                <p:cNvPr id="149" name="Picture 148"/>
                <p:cNvPicPr>
                  <a:picLocks noChangeAspect="1"/>
                </p:cNvPicPr>
                <p:nvPr/>
              </p:nvPicPr>
              <p:blipFill>
                <a:blip r:embed="rId20"/>
                <a:stretch>
                  <a:fillRect/>
                </a:stretch>
              </p:blipFill>
              <p:spPr>
                <a:xfrm>
                  <a:off x="1934306" y="974185"/>
                  <a:ext cx="1113735" cy="275038"/>
                </a:xfrm>
                <a:prstGeom prst="rect">
                  <a:avLst/>
                </a:prstGeom>
                <a:noFill/>
                <a:ln w="28575" cmpd="sng">
                  <a:noFill/>
                  <a:prstDash val="dash"/>
                </a:ln>
              </p:spPr>
            </p:pic>
            <p:pic>
              <p:nvPicPr>
                <p:cNvPr id="150" name="Picture 149"/>
                <p:cNvPicPr>
                  <a:picLocks noChangeAspect="1"/>
                </p:cNvPicPr>
                <p:nvPr/>
              </p:nvPicPr>
              <p:blipFill>
                <a:blip r:embed="rId21"/>
                <a:stretch>
                  <a:fillRect/>
                </a:stretch>
              </p:blipFill>
              <p:spPr>
                <a:xfrm>
                  <a:off x="303844" y="545383"/>
                  <a:ext cx="1506415" cy="393785"/>
                </a:xfrm>
                <a:prstGeom prst="rect">
                  <a:avLst/>
                </a:prstGeom>
                <a:noFill/>
                <a:ln w="28575" cmpd="sng">
                  <a:noFill/>
                  <a:prstDash val="dash"/>
                </a:ln>
              </p:spPr>
            </p:pic>
            <p:grpSp>
              <p:nvGrpSpPr>
                <p:cNvPr id="151" name="Group 150"/>
                <p:cNvGrpSpPr/>
                <p:nvPr/>
              </p:nvGrpSpPr>
              <p:grpSpPr>
                <a:xfrm>
                  <a:off x="303844" y="903541"/>
                  <a:ext cx="1630462" cy="414239"/>
                  <a:chOff x="241141" y="855342"/>
                  <a:chExt cx="2723741" cy="647397"/>
                </a:xfrm>
              </p:grpSpPr>
              <p:pic>
                <p:nvPicPr>
                  <p:cNvPr id="154" name="Picture 153"/>
                  <p:cNvPicPr>
                    <a:picLocks noChangeAspect="1"/>
                  </p:cNvPicPr>
                  <p:nvPr/>
                </p:nvPicPr>
                <p:blipFill>
                  <a:blip r:embed="rId22"/>
                  <a:stretch>
                    <a:fillRect/>
                  </a:stretch>
                </p:blipFill>
                <p:spPr>
                  <a:xfrm>
                    <a:off x="1975561" y="965748"/>
                    <a:ext cx="429846" cy="429846"/>
                  </a:xfrm>
                  <a:prstGeom prst="rect">
                    <a:avLst/>
                  </a:prstGeom>
                </p:spPr>
              </p:pic>
              <p:pic>
                <p:nvPicPr>
                  <p:cNvPr id="155" name="Picture 154"/>
                  <p:cNvPicPr>
                    <a:picLocks noChangeAspect="1"/>
                  </p:cNvPicPr>
                  <p:nvPr/>
                </p:nvPicPr>
                <p:blipFill>
                  <a:blip r:embed="rId23"/>
                  <a:stretch>
                    <a:fillRect/>
                  </a:stretch>
                </p:blipFill>
                <p:spPr>
                  <a:xfrm>
                    <a:off x="2405407" y="911022"/>
                    <a:ext cx="559475" cy="559475"/>
                  </a:xfrm>
                  <a:prstGeom prst="rect">
                    <a:avLst/>
                  </a:prstGeom>
                </p:spPr>
              </p:pic>
              <p:pic>
                <p:nvPicPr>
                  <p:cNvPr id="156" name="Picture 155"/>
                  <p:cNvPicPr>
                    <a:picLocks noChangeAspect="1"/>
                  </p:cNvPicPr>
                  <p:nvPr/>
                </p:nvPicPr>
                <p:blipFill>
                  <a:blip r:embed="rId24"/>
                  <a:stretch>
                    <a:fillRect/>
                  </a:stretch>
                </p:blipFill>
                <p:spPr>
                  <a:xfrm>
                    <a:off x="737345" y="914028"/>
                    <a:ext cx="549564" cy="504799"/>
                  </a:xfrm>
                  <a:prstGeom prst="rect">
                    <a:avLst/>
                  </a:prstGeom>
                </p:spPr>
              </p:pic>
              <p:pic>
                <p:nvPicPr>
                  <p:cNvPr id="157" name="Picture 156"/>
                  <p:cNvPicPr>
                    <a:picLocks noChangeAspect="1"/>
                  </p:cNvPicPr>
                  <p:nvPr/>
                </p:nvPicPr>
                <p:blipFill>
                  <a:blip r:embed="rId25"/>
                  <a:stretch>
                    <a:fillRect/>
                  </a:stretch>
                </p:blipFill>
                <p:spPr>
                  <a:xfrm>
                    <a:off x="1286909" y="855342"/>
                    <a:ext cx="647397" cy="647397"/>
                  </a:xfrm>
                  <a:prstGeom prst="rect">
                    <a:avLst/>
                  </a:prstGeom>
                </p:spPr>
              </p:pic>
              <p:pic>
                <p:nvPicPr>
                  <p:cNvPr id="158" name="Picture 157"/>
                  <p:cNvPicPr>
                    <a:picLocks noChangeAspect="1"/>
                  </p:cNvPicPr>
                  <p:nvPr/>
                </p:nvPicPr>
                <p:blipFill>
                  <a:blip r:embed="rId26"/>
                  <a:stretch>
                    <a:fillRect/>
                  </a:stretch>
                </p:blipFill>
                <p:spPr>
                  <a:xfrm>
                    <a:off x="241141" y="894151"/>
                    <a:ext cx="561445" cy="561445"/>
                  </a:xfrm>
                  <a:prstGeom prst="rect">
                    <a:avLst/>
                  </a:prstGeom>
                </p:spPr>
              </p:pic>
            </p:grpSp>
            <p:pic>
              <p:nvPicPr>
                <p:cNvPr id="152" name="Picture 151"/>
                <p:cNvPicPr>
                  <a:picLocks noChangeAspect="1"/>
                </p:cNvPicPr>
                <p:nvPr/>
              </p:nvPicPr>
              <p:blipFill>
                <a:blip r:embed="rId27"/>
                <a:stretch>
                  <a:fillRect/>
                </a:stretch>
              </p:blipFill>
              <p:spPr>
                <a:xfrm>
                  <a:off x="1823449" y="506594"/>
                  <a:ext cx="501679" cy="501679"/>
                </a:xfrm>
                <a:prstGeom prst="rect">
                  <a:avLst/>
                </a:prstGeom>
              </p:spPr>
            </p:pic>
            <p:pic>
              <p:nvPicPr>
                <p:cNvPr id="153" name="Picture 152"/>
                <p:cNvPicPr>
                  <a:picLocks noChangeAspect="1"/>
                </p:cNvPicPr>
                <p:nvPr/>
              </p:nvPicPr>
              <p:blipFill>
                <a:blip r:embed="rId28"/>
                <a:stretch>
                  <a:fillRect/>
                </a:stretch>
              </p:blipFill>
              <p:spPr>
                <a:xfrm>
                  <a:off x="2434268" y="618420"/>
                  <a:ext cx="613773" cy="287337"/>
                </a:xfrm>
                <a:prstGeom prst="rect">
                  <a:avLst/>
                </a:prstGeom>
              </p:spPr>
            </p:pic>
          </p:grpSp>
          <p:cxnSp>
            <p:nvCxnSpPr>
              <p:cNvPr id="130" name="Straight Connector 129"/>
              <p:cNvCxnSpPr/>
              <p:nvPr/>
            </p:nvCxnSpPr>
            <p:spPr>
              <a:xfrm>
                <a:off x="2242065" y="1249224"/>
                <a:ext cx="0" cy="32653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2" name="Rectangle 51"/>
          <p:cNvSpPr/>
          <p:nvPr/>
        </p:nvSpPr>
        <p:spPr>
          <a:xfrm>
            <a:off x="1291362" y="1012680"/>
            <a:ext cx="2897959" cy="1850209"/>
          </a:xfrm>
          <a:prstGeom prst="rect">
            <a:avLst/>
          </a:prstGeom>
          <a:solidFill>
            <a:schemeClr val="bg2">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6662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p:tgtEl>
                                          <p:spTgt spid="67"/>
                                        </p:tgtEl>
                                        <p:attrNameLst>
                                          <p:attrName>ppt_y</p:attrName>
                                        </p:attrNameLst>
                                      </p:cBhvr>
                                      <p:tavLst>
                                        <p:tav tm="0">
                                          <p:val>
                                            <p:strVal val="#ppt_y+#ppt_h*1.125000"/>
                                          </p:val>
                                        </p:tav>
                                        <p:tav tm="100000">
                                          <p:val>
                                            <p:strVal val="#ppt_y"/>
                                          </p:val>
                                        </p:tav>
                                      </p:tavLst>
                                    </p:anim>
                                    <p:animEffect transition="in" filter="wipe(up)">
                                      <p:cBhvr>
                                        <p:cTn id="8" dur="500"/>
                                        <p:tgtEl>
                                          <p:spTgt spid="6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xit" presetSubtype="0" fill="hold" nodeType="withEffect">
                                  <p:stCondLst>
                                    <p:cond delay="0"/>
                                  </p:stCondLst>
                                  <p:childTnLst>
                                    <p:animEffect transition="out" filter="fade">
                                      <p:cBhvr>
                                        <p:cTn id="18" dur="500"/>
                                        <p:tgtEl>
                                          <p:spTgt spid="54"/>
                                        </p:tgtEl>
                                      </p:cBhvr>
                                    </p:animEffect>
                                    <p:set>
                                      <p:cBhvr>
                                        <p:cTn id="19" dur="1" fill="hold">
                                          <p:stCondLst>
                                            <p:cond delay="499"/>
                                          </p:stCondLst>
                                        </p:cTn>
                                        <p:tgtEl>
                                          <p:spTgt spid="54"/>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52"/>
                                        </p:tgtEl>
                                      </p:cBhvr>
                                    </p:animEffect>
                                    <p:set>
                                      <p:cBhvr>
                                        <p:cTn id="22"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2737" y="853784"/>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811362" y="2155349"/>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rgbClr val="F27C3A"/>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811365" y="3117929"/>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811365" y="4072567"/>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95045" y="853784"/>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31416" y="853784"/>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33183"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22736"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1318706" y="3396362"/>
            <a:ext cx="5626842" cy="866049"/>
            <a:chOff x="1307149" y="3115178"/>
            <a:chExt cx="5626842" cy="866049"/>
          </a:xfrm>
        </p:grpSpPr>
        <p:sp>
          <p:nvSpPr>
            <p:cNvPr id="26" name="TextBox 25"/>
            <p:cNvSpPr txBox="1"/>
            <p:nvPr/>
          </p:nvSpPr>
          <p:spPr>
            <a:xfrm>
              <a:off x="6019859" y="3349221"/>
              <a:ext cx="914132" cy="338554"/>
            </a:xfrm>
            <a:prstGeom prst="rect">
              <a:avLst/>
            </a:prstGeom>
            <a:solidFill>
              <a:srgbClr val="FF6600"/>
            </a:solidFill>
          </p:spPr>
          <p:txBody>
            <a:bodyPr wrap="none" rtlCol="0">
              <a:spAutoFit/>
            </a:bodyPr>
            <a:lstStyle/>
            <a:p>
              <a:pPr defTabSz="914400"/>
              <a:r>
                <a:rPr lang="en-US" sz="1600" b="1" dirty="0" err="1" smtClean="0">
                  <a:solidFill>
                    <a:srgbClr val="FFFFFF"/>
                  </a:solidFill>
                </a:rPr>
                <a:t>bosh</a:t>
              </a:r>
              <a:r>
                <a:rPr lang="en-US" sz="1600" b="1" kern="0" dirty="0" err="1" smtClean="0">
                  <a:solidFill>
                    <a:srgbClr val="FFFFFF"/>
                  </a:solidFill>
                  <a:latin typeface="Arial"/>
                  <a:ea typeface="Arial"/>
                  <a:cs typeface="Arial"/>
                  <a:sym typeface="Arial"/>
                  <a:rtl val="0"/>
                </a:rPr>
                <a:t>.io</a:t>
              </a:r>
              <a:endParaRPr lang="en-US" sz="1600" b="1" kern="0" dirty="0">
                <a:solidFill>
                  <a:srgbClr val="FFFFFF"/>
                </a:solidFill>
                <a:latin typeface="Arial"/>
                <a:ea typeface="Arial"/>
                <a:cs typeface="Arial"/>
                <a:sym typeface="Arial"/>
                <a:rtl val="0"/>
              </a:endParaRPr>
            </a:p>
          </p:txBody>
        </p:sp>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3"/>
            <a:stretch>
              <a:fillRect/>
            </a:stretch>
          </p:blipFill>
          <p:spPr>
            <a:xfrm>
              <a:off x="1608688" y="3117498"/>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sz="3200" dirty="0" smtClean="0">
                <a:solidFill>
                  <a:srgbClr val="FFFFFF"/>
                </a:solidFill>
              </a:rPr>
              <a:t>Cloud Native </a:t>
            </a:r>
            <a:r>
              <a:rPr lang="en-US" sz="3200" dirty="0" smtClean="0">
                <a:solidFill>
                  <a:srgbClr val="33928A"/>
                </a:solidFill>
              </a:rPr>
              <a:t>Platforms and Contracts</a:t>
            </a:r>
            <a:endParaRPr lang="en-US" sz="3200" dirty="0">
              <a:solidFill>
                <a:srgbClr val="33928A"/>
              </a:solidFill>
            </a:endParaRPr>
          </a:p>
        </p:txBody>
      </p:sp>
      <p:grpSp>
        <p:nvGrpSpPr>
          <p:cNvPr id="6" name="Group 5"/>
          <p:cNvGrpSpPr/>
          <p:nvPr/>
        </p:nvGrpSpPr>
        <p:grpSpPr>
          <a:xfrm>
            <a:off x="804620" y="1390230"/>
            <a:ext cx="8350937" cy="1063551"/>
            <a:chOff x="793063" y="1177429"/>
            <a:chExt cx="8350937" cy="1063551"/>
          </a:xfrm>
        </p:grpSpPr>
        <p:grpSp>
          <p:nvGrpSpPr>
            <p:cNvPr id="4" name="Group 3"/>
            <p:cNvGrpSpPr/>
            <p:nvPr/>
          </p:nvGrpSpPr>
          <p:grpSpPr>
            <a:xfrm>
              <a:off x="793063" y="1230504"/>
              <a:ext cx="8350937" cy="1010476"/>
              <a:chOff x="793063" y="1162121"/>
              <a:chExt cx="8350937" cy="1010476"/>
            </a:xfrm>
          </p:grpSpPr>
          <p:sp>
            <p:nvSpPr>
              <p:cNvPr id="15" name="TextBox 14"/>
              <p:cNvSpPr txBox="1"/>
              <p:nvPr/>
            </p:nvSpPr>
            <p:spPr>
              <a:xfrm>
                <a:off x="793063" y="1752836"/>
                <a:ext cx="971640"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App </a:t>
                </a:r>
                <a:r>
                  <a:rPr lang="en-US" sz="1600" kern="0" dirty="0" err="1"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4"/>
              <a:stretch>
                <a:fillRect/>
              </a:stretch>
            </p:blipFill>
            <p:spPr>
              <a:xfrm>
                <a:off x="1177946" y="1205483"/>
                <a:ext cx="206707" cy="553442"/>
              </a:xfrm>
              <a:prstGeom prst="rect">
                <a:avLst/>
              </a:prstGeom>
            </p:spPr>
          </p:pic>
          <p:sp>
            <p:nvSpPr>
              <p:cNvPr id="24" name="TextBox 23"/>
              <p:cNvSpPr txBox="1"/>
              <p:nvPr/>
            </p:nvSpPr>
            <p:spPr>
              <a:xfrm>
                <a:off x="6084173" y="1649377"/>
                <a:ext cx="3059827" cy="523220"/>
              </a:xfrm>
              <a:prstGeom prst="rect">
                <a:avLst/>
              </a:prstGeom>
              <a:noFill/>
            </p:spPr>
            <p:txBody>
              <a:bodyPr wrap="square" rtlCol="0">
                <a:spAutoFit/>
              </a:bodyPr>
              <a:lstStyle/>
              <a:p>
                <a:pPr defTabSz="914400"/>
                <a:r>
                  <a:rPr lang="en-US" sz="1400" kern="0" dirty="0" smtClean="0">
                    <a:solidFill>
                      <a:srgbClr val="FFFFFF"/>
                    </a:solidFill>
                    <a:latin typeface="Arial"/>
                    <a:ea typeface="Arial"/>
                    <a:cs typeface="Arial"/>
                    <a:sym typeface="Arial"/>
                    <a:rtl val="0"/>
                  </a:rPr>
                  <a:t>Netflix OSS, Spring, .NET, Ruby </a:t>
                </a:r>
              </a:p>
              <a:p>
                <a:pPr defTabSz="914400"/>
                <a:r>
                  <a:rPr lang="en-US" sz="1400" kern="0" dirty="0" smtClean="0">
                    <a:solidFill>
                      <a:srgbClr val="FFFFFF"/>
                    </a:solidFill>
                    <a:latin typeface="Arial"/>
                    <a:ea typeface="Arial"/>
                    <a:cs typeface="Arial"/>
                    <a:sym typeface="Arial"/>
                    <a:rtl val="0"/>
                  </a:rPr>
                  <a:t>Python, </a:t>
                </a:r>
                <a:r>
                  <a:rPr lang="en-US" sz="1400" kern="0" dirty="0" err="1" smtClean="0">
                    <a:solidFill>
                      <a:srgbClr val="FFFFFF"/>
                    </a:solidFill>
                    <a:latin typeface="Arial"/>
                    <a:ea typeface="Arial"/>
                    <a:cs typeface="Arial"/>
                    <a:sym typeface="Arial"/>
                    <a:rtl val="0"/>
                  </a:rPr>
                  <a:t>NodeJS</a:t>
                </a:r>
                <a:r>
                  <a:rPr lang="en-US" sz="1400" kern="0" dirty="0" smtClean="0">
                    <a:solidFill>
                      <a:srgbClr val="FFFFFF"/>
                    </a:solidFill>
                    <a:latin typeface="Arial"/>
                    <a:ea typeface="Arial"/>
                    <a:cs typeface="Arial"/>
                    <a:sym typeface="Arial"/>
                    <a:rtl val="0"/>
                  </a:rPr>
                  <a:t>,  and more...</a:t>
                </a:r>
                <a:endParaRPr lang="en-US" sz="14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5"/>
              <a:stretch>
                <a:fillRect/>
              </a:stretch>
            </p:blipFill>
            <p:spPr>
              <a:xfrm>
                <a:off x="6595413" y="1162121"/>
                <a:ext cx="487256" cy="48725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Cloud Native Ecosystem</a:t>
                </a:r>
                <a:endParaRPr lang="en-US" sz="1600" kern="0" dirty="0">
                  <a:solidFill>
                    <a:srgbClr val="FFFFFF"/>
                  </a:solidFill>
                  <a:latin typeface="Arial"/>
                  <a:sym typeface="Arial"/>
                  <a:rtl val="0"/>
                </a:endParaRPr>
              </a:p>
            </p:txBody>
          </p:sp>
        </p:grpSp>
        <p:pic>
          <p:nvPicPr>
            <p:cNvPr id="73" name="Picture 72"/>
            <p:cNvPicPr>
              <a:picLocks noChangeAspect="1"/>
            </p:cNvPicPr>
            <p:nvPr/>
          </p:nvPicPr>
          <p:blipFill>
            <a:blip r:embed="rId6"/>
            <a:stretch>
              <a:fillRect/>
            </a:stretch>
          </p:blipFill>
          <p:spPr>
            <a:xfrm>
              <a:off x="7082669" y="1258227"/>
              <a:ext cx="653793" cy="538614"/>
            </a:xfrm>
            <a:prstGeom prst="rect">
              <a:avLst/>
            </a:prstGeom>
          </p:spPr>
        </p:pic>
        <p:pic>
          <p:nvPicPr>
            <p:cNvPr id="74"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5387" y="1177429"/>
              <a:ext cx="583693" cy="583693"/>
            </a:xfrm>
            <a:prstGeom prst="roundRect">
              <a:avLst>
                <a:gd name="adj" fmla="val 22615"/>
              </a:avLst>
            </a:prstGeom>
            <a:solidFill>
              <a:srgbClr val="FFFFFF">
                <a:shade val="85000"/>
              </a:srgbClr>
            </a:solidFill>
            <a:ln>
              <a:noFill/>
            </a:ln>
            <a:effectLst/>
            <a:extLst/>
          </p:spPr>
        </p:pic>
        <p:pic>
          <p:nvPicPr>
            <p:cNvPr id="55" name="Picture 54"/>
            <p:cNvPicPr>
              <a:picLocks noChangeAspect="1"/>
            </p:cNvPicPr>
            <p:nvPr/>
          </p:nvPicPr>
          <p:blipFill>
            <a:blip r:embed="rId8"/>
            <a:stretch>
              <a:fillRect/>
            </a:stretch>
          </p:blipFill>
          <p:spPr>
            <a:xfrm>
              <a:off x="8159360" y="1273866"/>
              <a:ext cx="419828" cy="419828"/>
            </a:xfrm>
            <a:prstGeom prst="rect">
              <a:avLst/>
            </a:prstGeom>
          </p:spPr>
        </p:pic>
        <p:pic>
          <p:nvPicPr>
            <p:cNvPr id="75" name="Picture 74"/>
            <p:cNvPicPr>
              <a:picLocks noChangeAspect="1"/>
            </p:cNvPicPr>
            <p:nvPr/>
          </p:nvPicPr>
          <p:blipFill>
            <a:blip r:embed="rId9"/>
            <a:stretch>
              <a:fillRect/>
            </a:stretch>
          </p:blipFill>
          <p:spPr>
            <a:xfrm>
              <a:off x="7656001" y="1258227"/>
              <a:ext cx="443194" cy="443194"/>
            </a:xfrm>
            <a:prstGeom prst="rect">
              <a:avLst/>
            </a:prstGeom>
          </p:spPr>
        </p:pic>
      </p:grpSp>
      <p:grpSp>
        <p:nvGrpSpPr>
          <p:cNvPr id="13" name="Group 12"/>
          <p:cNvGrpSpPr/>
          <p:nvPr/>
        </p:nvGrpSpPr>
        <p:grpSpPr>
          <a:xfrm>
            <a:off x="377795" y="2457648"/>
            <a:ext cx="8603594" cy="901455"/>
            <a:chOff x="366238" y="2244847"/>
            <a:chExt cx="8603594" cy="901455"/>
          </a:xfrm>
        </p:grpSpPr>
        <p:grpSp>
          <p:nvGrpSpPr>
            <p:cNvPr id="44" name="Group 43"/>
            <p:cNvGrpSpPr/>
            <p:nvPr/>
          </p:nvGrpSpPr>
          <p:grpSpPr>
            <a:xfrm>
              <a:off x="366238" y="2244847"/>
              <a:ext cx="8532855" cy="901455"/>
              <a:chOff x="366238" y="2176464"/>
              <a:chExt cx="8532855" cy="901455"/>
            </a:xfrm>
          </p:grpSpPr>
          <p:sp>
            <p:nvSpPr>
              <p:cNvPr id="16" name="TextBox 15"/>
              <p:cNvSpPr txBox="1"/>
              <p:nvPr/>
            </p:nvSpPr>
            <p:spPr>
              <a:xfrm>
                <a:off x="366238" y="2739365"/>
                <a:ext cx="1746792"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Platform </a:t>
                </a:r>
                <a:r>
                  <a:rPr lang="en-US" sz="1600" kern="0" dirty="0" err="1" smtClean="0">
                    <a:solidFill>
                      <a:srgbClr val="FFFFFF"/>
                    </a:solidFill>
                    <a:latin typeface="Arial"/>
                    <a:ea typeface="Arial"/>
                    <a:cs typeface="Arial"/>
                    <a:sym typeface="Arial"/>
                    <a:rtl val="0"/>
                  </a:rPr>
                  <a:t>DevOps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4"/>
              <a:stretch>
                <a:fillRect/>
              </a:stretch>
            </p:blipFill>
            <p:spPr>
              <a:xfrm>
                <a:off x="795045" y="2185923"/>
                <a:ext cx="206707" cy="553442"/>
              </a:xfrm>
              <a:prstGeom prst="rect">
                <a:avLst/>
              </a:prstGeom>
            </p:spPr>
          </p:pic>
          <p:pic>
            <p:nvPicPr>
              <p:cNvPr id="20" name="Picture 19"/>
              <p:cNvPicPr>
                <a:picLocks noChangeAspect="1"/>
              </p:cNvPicPr>
              <p:nvPr/>
            </p:nvPicPr>
            <p:blipFill>
              <a:blip r:embed="rId3"/>
              <a:stretch>
                <a:fillRect/>
              </a:stretch>
            </p:blipFill>
            <p:spPr>
              <a:xfrm>
                <a:off x="1615162" y="2188990"/>
                <a:ext cx="203087" cy="543749"/>
              </a:xfrm>
              <a:prstGeom prst="rect">
                <a:avLst/>
              </a:prstGeom>
            </p:spPr>
          </p:pic>
          <p:sp>
            <p:nvSpPr>
              <p:cNvPr id="25" name="TextBox 24"/>
              <p:cNvSpPr txBox="1"/>
              <p:nvPr/>
            </p:nvSpPr>
            <p:spPr>
              <a:xfrm>
                <a:off x="6538316" y="2333713"/>
                <a:ext cx="2360777" cy="584776"/>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Pivotal</a:t>
                </a:r>
              </a:p>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Elastic Container Runtime</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10"/>
            <a:srcRect l="15906" t="39337" r="64588" b="41817"/>
            <a:stretch/>
          </p:blipFill>
          <p:spPr>
            <a:xfrm>
              <a:off x="5940792" y="2451003"/>
              <a:ext cx="608288" cy="454125"/>
            </a:xfrm>
            <a:prstGeom prst="rect">
              <a:avLst/>
            </a:prstGeom>
          </p:spPr>
        </p:pic>
        <p:pic>
          <p:nvPicPr>
            <p:cNvPr id="76" name="Picture 75"/>
            <p:cNvPicPr>
              <a:picLocks noChangeAspect="1"/>
            </p:cNvPicPr>
            <p:nvPr/>
          </p:nvPicPr>
          <p:blipFill rotWithShape="1">
            <a:blip r:embed="rId11"/>
            <a:srcRect b="31914"/>
            <a:stretch/>
          </p:blipFill>
          <p:spPr>
            <a:xfrm>
              <a:off x="7920067" y="2498117"/>
              <a:ext cx="1049765" cy="487256"/>
            </a:xfrm>
            <a:prstGeom prst="rect">
              <a:avLst/>
            </a:prstGeom>
            <a:effectLst>
              <a:outerShdw blurRad="50800" dist="38100" dir="2700000" sx="97000" sy="97000" algn="tl" rotWithShape="0">
                <a:srgbClr val="000000">
                  <a:alpha val="71000"/>
                </a:srgbClr>
              </a:outerShdw>
            </a:effectLst>
          </p:spPr>
        </p:pic>
      </p:grpSp>
      <p:sp>
        <p:nvSpPr>
          <p:cNvPr id="7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18</a:t>
            </a:fld>
            <a:endParaRPr lang="en-US" dirty="0"/>
          </a:p>
        </p:txBody>
      </p:sp>
      <p:grpSp>
        <p:nvGrpSpPr>
          <p:cNvPr id="77" name="Group 76"/>
          <p:cNvGrpSpPr/>
          <p:nvPr/>
        </p:nvGrpSpPr>
        <p:grpSpPr>
          <a:xfrm>
            <a:off x="785212" y="4319073"/>
            <a:ext cx="6543667" cy="729872"/>
            <a:chOff x="805268" y="5100378"/>
            <a:chExt cx="6543667" cy="729872"/>
          </a:xfrm>
        </p:grpSpPr>
        <p:grpSp>
          <p:nvGrpSpPr>
            <p:cNvPr id="78" name="Group 77"/>
            <p:cNvGrpSpPr/>
            <p:nvPr/>
          </p:nvGrpSpPr>
          <p:grpSpPr>
            <a:xfrm>
              <a:off x="805268" y="5100378"/>
              <a:ext cx="1208257" cy="724232"/>
              <a:chOff x="184080" y="4448922"/>
              <a:chExt cx="1010802" cy="527416"/>
            </a:xfrm>
          </p:grpSpPr>
          <p:pic>
            <p:nvPicPr>
              <p:cNvPr id="94" name="Picture 93"/>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184080" y="4448922"/>
                <a:ext cx="1010802" cy="527416"/>
              </a:xfrm>
              <a:prstGeom prst="rect">
                <a:avLst/>
              </a:prstGeom>
              <a:noFill/>
              <a:ln w="9525">
                <a:noFill/>
                <a:miter lim="800000"/>
                <a:headEnd/>
                <a:tailEnd/>
              </a:ln>
            </p:spPr>
          </p:pic>
          <p:pic>
            <p:nvPicPr>
              <p:cNvPr id="95" name="Picture 94"/>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8026" y="4636567"/>
                <a:ext cx="648221" cy="164130"/>
              </a:xfrm>
              <a:prstGeom prst="rect">
                <a:avLst/>
              </a:prstGeom>
            </p:spPr>
          </p:pic>
        </p:grpSp>
        <p:grpSp>
          <p:nvGrpSpPr>
            <p:cNvPr id="79" name="Group 78"/>
            <p:cNvGrpSpPr/>
            <p:nvPr/>
          </p:nvGrpSpPr>
          <p:grpSpPr>
            <a:xfrm>
              <a:off x="3454108" y="5103789"/>
              <a:ext cx="1208257" cy="724232"/>
              <a:chOff x="2400043" y="4451406"/>
              <a:chExt cx="1010802" cy="527416"/>
            </a:xfrm>
          </p:grpSpPr>
          <p:pic>
            <p:nvPicPr>
              <p:cNvPr id="92" name="Picture 91"/>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2400043" y="4451406"/>
                <a:ext cx="1010802" cy="527416"/>
              </a:xfrm>
              <a:prstGeom prst="rect">
                <a:avLst/>
              </a:prstGeom>
              <a:noFill/>
              <a:ln w="9525">
                <a:noFill/>
                <a:miter lim="800000"/>
                <a:headEnd/>
                <a:tailEnd/>
              </a:ln>
            </p:spPr>
          </p:pic>
          <p:pic>
            <p:nvPicPr>
              <p:cNvPr id="93" name="Picture 2" descr="https://encrypted-tbn0.gstatic.com/images?q=tbn:ANd9GcRgWtweeNVNot_dJ1JZ4fATg5X0qxTniN17Zry9UylCHUwXFy8KJQ"/>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576400" y="4585912"/>
                <a:ext cx="542437" cy="219842"/>
              </a:xfrm>
              <a:prstGeom prst="rect">
                <a:avLst/>
              </a:prstGeom>
              <a:noFill/>
            </p:spPr>
          </p:pic>
        </p:grpSp>
        <p:grpSp>
          <p:nvGrpSpPr>
            <p:cNvPr id="80" name="Group 79"/>
            <p:cNvGrpSpPr/>
            <p:nvPr/>
          </p:nvGrpSpPr>
          <p:grpSpPr>
            <a:xfrm>
              <a:off x="2122634" y="5101595"/>
              <a:ext cx="1208257" cy="724232"/>
              <a:chOff x="1286160" y="4449808"/>
              <a:chExt cx="1010802" cy="527416"/>
            </a:xfrm>
          </p:grpSpPr>
          <p:pic>
            <p:nvPicPr>
              <p:cNvPr id="90" name="Picture 89"/>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1286160" y="4449808"/>
                <a:ext cx="1010802" cy="527416"/>
              </a:xfrm>
              <a:prstGeom prst="rect">
                <a:avLst/>
              </a:prstGeom>
              <a:noFill/>
              <a:ln w="9525">
                <a:noFill/>
                <a:miter lim="800000"/>
                <a:headEnd/>
                <a:tailEnd/>
              </a:ln>
            </p:spPr>
          </p:pic>
          <p:pic>
            <p:nvPicPr>
              <p:cNvPr id="91" name="Picture 90" descr="openstack_logo.jpg"/>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455729" y="4599299"/>
                <a:ext cx="596066" cy="198041"/>
              </a:xfrm>
              <a:prstGeom prst="rect">
                <a:avLst/>
              </a:prstGeom>
            </p:spPr>
          </p:pic>
        </p:grpSp>
        <p:grpSp>
          <p:nvGrpSpPr>
            <p:cNvPr id="81" name="Group 80"/>
            <p:cNvGrpSpPr/>
            <p:nvPr/>
          </p:nvGrpSpPr>
          <p:grpSpPr>
            <a:xfrm>
              <a:off x="4780919" y="5106018"/>
              <a:ext cx="1208257" cy="724232"/>
              <a:chOff x="3510024" y="4453029"/>
              <a:chExt cx="1010802" cy="527416"/>
            </a:xfrm>
          </p:grpSpPr>
          <p:pic>
            <p:nvPicPr>
              <p:cNvPr id="87" name="Picture 86"/>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pic>
            <p:nvPicPr>
              <p:cNvPr id="88" name="Picture 8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50837" y="4531964"/>
                <a:ext cx="327845" cy="327845"/>
              </a:xfrm>
              <a:prstGeom prst="rect">
                <a:avLst/>
              </a:prstGeom>
            </p:spPr>
          </p:pic>
          <p:sp>
            <p:nvSpPr>
              <p:cNvPr id="89" name="TextBox 88"/>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nvGrpSpPr>
            <p:cNvPr id="82" name="Group 81"/>
            <p:cNvGrpSpPr/>
            <p:nvPr/>
          </p:nvGrpSpPr>
          <p:grpSpPr>
            <a:xfrm>
              <a:off x="6140678" y="5100378"/>
              <a:ext cx="1208257" cy="724232"/>
              <a:chOff x="6140678" y="5100378"/>
              <a:chExt cx="1208257" cy="724232"/>
            </a:xfrm>
          </p:grpSpPr>
          <p:grpSp>
            <p:nvGrpSpPr>
              <p:cNvPr id="83" name="Group 82"/>
              <p:cNvGrpSpPr/>
              <p:nvPr/>
            </p:nvGrpSpPr>
            <p:grpSpPr>
              <a:xfrm>
                <a:off x="6140678" y="5100378"/>
                <a:ext cx="1208257" cy="724232"/>
                <a:chOff x="3510024" y="4453029"/>
                <a:chExt cx="1010802" cy="527416"/>
              </a:xfrm>
            </p:grpSpPr>
            <p:pic>
              <p:nvPicPr>
                <p:cNvPr id="85" name="Picture 84"/>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sp>
              <p:nvSpPr>
                <p:cNvPr id="86" name="TextBox 85"/>
                <p:cNvSpPr txBox="1"/>
                <p:nvPr/>
              </p:nvSpPr>
              <p:spPr>
                <a:xfrm>
                  <a:off x="3895485" y="4629329"/>
                  <a:ext cx="431139" cy="201722"/>
                </a:xfrm>
                <a:prstGeom prst="rect">
                  <a:avLst/>
                </a:prstGeom>
                <a:noFill/>
              </p:spPr>
              <p:txBody>
                <a:bodyPr wrap="none" rtlCol="0">
                  <a:spAutoFit/>
                </a:bodyPr>
                <a:lstStyle/>
                <a:p>
                  <a:pPr algn="ctr"/>
                  <a:r>
                    <a:rPr lang="en-US" sz="1200" dirty="0" smtClean="0"/>
                    <a:t>GCP</a:t>
                  </a:r>
                </a:p>
              </p:txBody>
            </p:sp>
          </p:grpSp>
          <p:pic>
            <p:nvPicPr>
              <p:cNvPr id="84" name="Picture 83"/>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322786" y="5256759"/>
                <a:ext cx="379471" cy="337966"/>
              </a:xfrm>
              <a:prstGeom prst="rect">
                <a:avLst/>
              </a:prstGeom>
            </p:spPr>
          </p:pic>
        </p:grpSp>
      </p:grpSp>
    </p:spTree>
    <p:extLst>
      <p:ext uri="{BB962C8B-B14F-4D97-AF65-F5344CB8AC3E}">
        <p14:creationId xmlns:p14="http://schemas.microsoft.com/office/powerpoint/2010/main" val="32027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ppt_x</p:attrName>
                                        </p:attrNameLst>
                                      </p:cBhvr>
                                      <p:tavLst>
                                        <p:tav tm="0">
                                          <p:val>
                                            <p:strVal val="#ppt_x-#ppt_w*1.125000"/>
                                          </p:val>
                                        </p:tav>
                                        <p:tav tm="100000">
                                          <p:val>
                                            <p:strVal val="#ppt_x"/>
                                          </p:val>
                                        </p:tav>
                                      </p:tavLst>
                                    </p:anim>
                                    <p:animEffect transition="in" filter="wipe(righ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dissolve">
                                      <p:cBhvr>
                                        <p:cTn id="25" dur="500"/>
                                        <p:tgtEl>
                                          <p:spTgt spid="52"/>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dissolve">
                                      <p:cBhvr>
                                        <p:cTn id="29" dur="500"/>
                                        <p:tgtEl>
                                          <p:spTgt spid="53"/>
                                        </p:tgtEl>
                                      </p:cBhvr>
                                    </p:animEffect>
                                  </p:childTnLst>
                                </p:cTn>
                              </p:par>
                            </p:childTnLst>
                          </p:cTn>
                        </p:par>
                        <p:par>
                          <p:cTn id="30" fill="hold">
                            <p:stCondLst>
                              <p:cond delay="1000"/>
                            </p:stCondLst>
                            <p:childTnLst>
                              <p:par>
                                <p:cTn id="31" presetID="9" presetClass="entr" presetSubtype="0"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12" presetClass="entr" presetSubtype="4"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p:tgtEl>
                                          <p:spTgt spid="77"/>
                                        </p:tgtEl>
                                        <p:attrNameLst>
                                          <p:attrName>ppt_y</p:attrName>
                                        </p:attrNameLst>
                                      </p:cBhvr>
                                      <p:tavLst>
                                        <p:tav tm="0">
                                          <p:val>
                                            <p:strVal val="#ppt_y+#ppt_h*1.125000"/>
                                          </p:val>
                                        </p:tav>
                                        <p:tav tm="100000">
                                          <p:val>
                                            <p:strVal val="#ppt_y"/>
                                          </p:val>
                                        </p:tav>
                                      </p:tavLst>
                                    </p:anim>
                                    <p:animEffect transition="in" filter="wipe(up)">
                                      <p:cBhvr>
                                        <p:cTn id="3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4979086" y="2838537"/>
            <a:ext cx="3533132" cy="1757035"/>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257239" y="2394085"/>
            <a:ext cx="3024221" cy="1925020"/>
          </a:xfrm>
          <a:prstGeom prst="rect">
            <a:avLst/>
          </a:prstGeom>
        </p:spPr>
      </p:pic>
      <p:sp>
        <p:nvSpPr>
          <p:cNvPr id="83" name="Shape 83"/>
          <p:cNvSpPr/>
          <p:nvPr/>
        </p:nvSpPr>
        <p:spPr>
          <a:xfrm>
            <a:off x="720949" y="3801932"/>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Distributed </a:t>
            </a:r>
            <a:r>
              <a:rPr lang="en-US" sz="800" b="1" i="0" u="none" strike="noStrike" cap="none" baseline="0" dirty="0">
                <a:solidFill>
                  <a:srgbClr val="FFFFFF"/>
                </a:solidFill>
                <a:ea typeface="Arial"/>
                <a:cs typeface="Arial"/>
                <a:sym typeface="Arial"/>
              </a:rPr>
              <a:t>revision control and source code management. Collaborative software </a:t>
            </a:r>
            <a:r>
              <a:rPr lang="en-US" sz="800" b="1" i="0" u="none" strike="noStrike" cap="none" baseline="0" dirty="0" smtClean="0">
                <a:solidFill>
                  <a:srgbClr val="FFFFFF"/>
                </a:solidFill>
                <a:ea typeface="Arial"/>
                <a:cs typeface="Arial"/>
                <a:sym typeface="Arial"/>
              </a:rPr>
              <a:t>development.</a:t>
            </a:r>
            <a:endParaRPr lang="en-US" sz="800" b="1" i="0" u="none" strike="noStrike" cap="none" baseline="0" dirty="0">
              <a:solidFill>
                <a:srgbClr val="FFFFFF"/>
              </a:solidFill>
              <a:ea typeface="Arial"/>
              <a:cs typeface="Arial"/>
              <a:sym typeface="Arial"/>
            </a:endParaRPr>
          </a:p>
        </p:txBody>
      </p:sp>
      <p:sp>
        <p:nvSpPr>
          <p:cNvPr id="84" name="Shape 84"/>
          <p:cNvSpPr/>
          <p:nvPr/>
        </p:nvSpPr>
        <p:spPr>
          <a:xfrm>
            <a:off x="2068535" y="3798985"/>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Build, test and deploy software </a:t>
            </a:r>
            <a:r>
              <a:rPr lang="en-US" sz="800" b="1" i="0" u="none" strike="noStrike" cap="none" baseline="0" dirty="0">
                <a:solidFill>
                  <a:srgbClr val="FFFFFF"/>
                </a:solidFill>
                <a:ea typeface="Arial"/>
                <a:cs typeface="Arial"/>
                <a:sym typeface="Arial"/>
              </a:rPr>
              <a:t>projects continuously and incrementally. </a:t>
            </a:r>
            <a:r>
              <a:rPr lang="en-US" sz="800" b="1" i="0" u="none" strike="noStrike" cap="none" baseline="0" dirty="0" smtClean="0">
                <a:solidFill>
                  <a:srgbClr val="FFFFFF"/>
                </a:solidFill>
                <a:ea typeface="Arial"/>
                <a:cs typeface="Arial"/>
                <a:sym typeface="Arial"/>
              </a:rPr>
              <a:t>Thousands</a:t>
            </a:r>
            <a:r>
              <a:rPr lang="en-US" sz="800" b="1" i="0" u="none" strike="noStrike" cap="none" dirty="0" smtClean="0">
                <a:solidFill>
                  <a:srgbClr val="FFFFFF"/>
                </a:solidFill>
                <a:ea typeface="Arial"/>
                <a:cs typeface="Arial"/>
                <a:sym typeface="Arial"/>
              </a:rPr>
              <a:t> </a:t>
            </a:r>
            <a:r>
              <a:rPr lang="en-US" sz="800" b="1" i="0" u="none" strike="noStrike" cap="none" baseline="0" dirty="0" smtClean="0">
                <a:solidFill>
                  <a:srgbClr val="FFFFFF"/>
                </a:solidFill>
                <a:ea typeface="Arial"/>
                <a:cs typeface="Arial"/>
                <a:sym typeface="Arial"/>
              </a:rPr>
              <a:t>of </a:t>
            </a:r>
            <a:r>
              <a:rPr lang="en-US" sz="800" b="1" i="0" u="none" strike="noStrike" cap="none" baseline="0" dirty="0">
                <a:solidFill>
                  <a:srgbClr val="FFFFFF"/>
                </a:solidFill>
                <a:ea typeface="Arial"/>
                <a:cs typeface="Arial"/>
                <a:sym typeface="Arial"/>
              </a:rPr>
              <a:t>compatible </a:t>
            </a:r>
            <a:r>
              <a:rPr lang="en-US" sz="800" b="1" i="0" u="none" strike="noStrike" cap="none" baseline="0" dirty="0" smtClean="0">
                <a:solidFill>
                  <a:srgbClr val="FFFFFF"/>
                </a:solidFill>
                <a:ea typeface="Arial"/>
                <a:cs typeface="Arial"/>
                <a:sym typeface="Arial"/>
              </a:rPr>
              <a:t>plugins.</a:t>
            </a:r>
            <a:endParaRPr lang="en-US" sz="800" b="1" i="0" u="none" strike="noStrike" cap="none" baseline="0" dirty="0">
              <a:solidFill>
                <a:srgbClr val="FFFFFF"/>
              </a:solidFill>
              <a:ea typeface="Arial"/>
              <a:cs typeface="Arial"/>
              <a:sym typeface="Arial"/>
            </a:endParaRPr>
          </a:p>
        </p:txBody>
      </p:sp>
      <p:sp>
        <p:nvSpPr>
          <p:cNvPr id="85" name="Shape 85"/>
          <p:cNvSpPr/>
          <p:nvPr/>
        </p:nvSpPr>
        <p:spPr>
          <a:xfrm>
            <a:off x="3442012" y="3806433"/>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Share </a:t>
            </a:r>
            <a:r>
              <a:rPr lang="en-US" sz="800" b="1" i="0" u="none" strike="noStrike" cap="none" baseline="0" dirty="0">
                <a:solidFill>
                  <a:srgbClr val="FFFFFF"/>
                </a:solidFill>
                <a:ea typeface="Arial"/>
                <a:cs typeface="Arial"/>
                <a:sym typeface="Arial"/>
              </a:rPr>
              <a:t>binaries and manage distributions. </a:t>
            </a:r>
            <a:r>
              <a:rPr lang="en-US" sz="800" b="1" i="0" u="none" strike="noStrike" cap="none" baseline="0" dirty="0" smtClean="0">
                <a:solidFill>
                  <a:srgbClr val="FFFFFF"/>
                </a:solidFill>
                <a:ea typeface="Arial"/>
                <a:cs typeface="Arial"/>
                <a:sym typeface="Arial"/>
              </a:rPr>
              <a:t>Manage </a:t>
            </a:r>
            <a:r>
              <a:rPr lang="en-US" sz="800" b="1" i="0" u="none" strike="noStrike" cap="none" baseline="0" dirty="0">
                <a:solidFill>
                  <a:srgbClr val="FFFFFF"/>
                </a:solidFill>
                <a:ea typeface="Arial"/>
                <a:cs typeface="Arial"/>
                <a:sym typeface="Arial"/>
              </a:rPr>
              <a:t>artifact lifecycle. </a:t>
            </a:r>
          </a:p>
        </p:txBody>
      </p:sp>
      <p:sp>
        <p:nvSpPr>
          <p:cNvPr id="86" name="Shape 86"/>
          <p:cNvSpPr/>
          <p:nvPr/>
        </p:nvSpPr>
        <p:spPr>
          <a:xfrm>
            <a:off x="5101380" y="3663843"/>
            <a:ext cx="3332480"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FFFFFF"/>
                </a:solidFill>
                <a:ea typeface="Arial"/>
                <a:cs typeface="Arial"/>
                <a:sym typeface="Arial"/>
              </a:rPr>
              <a:t>Develop, </a:t>
            </a:r>
            <a:r>
              <a:rPr lang="en-US" sz="800" b="1" i="0" u="none" strike="noStrike" cap="none" baseline="0" dirty="0" smtClean="0">
                <a:solidFill>
                  <a:srgbClr val="FFFFFF"/>
                </a:solidFill>
                <a:ea typeface="Arial"/>
                <a:cs typeface="Arial"/>
                <a:sym typeface="Arial"/>
              </a:rPr>
              <a:t>Test</a:t>
            </a:r>
            <a:r>
              <a:rPr lang="en-US" sz="800" b="1" i="0" u="none" strike="noStrike" cap="none" baseline="0" dirty="0">
                <a:solidFill>
                  <a:srgbClr val="FFFFFF"/>
                </a:solidFill>
                <a:ea typeface="Arial"/>
                <a:cs typeface="Arial"/>
                <a:sym typeface="Arial"/>
              </a:rPr>
              <a:t>, QA and </a:t>
            </a:r>
            <a:r>
              <a:rPr lang="en-US" sz="800" b="1" i="0" u="none" strike="noStrike" cap="none" baseline="0" dirty="0" smtClean="0">
                <a:solidFill>
                  <a:srgbClr val="FFFFFF"/>
                </a:solidFill>
                <a:ea typeface="Arial"/>
                <a:cs typeface="Arial"/>
                <a:sym typeface="Arial"/>
              </a:rPr>
              <a:t>Production </a:t>
            </a:r>
            <a:r>
              <a:rPr lang="en-US" sz="800" b="1" i="0" u="none" strike="noStrike" cap="none" baseline="0" dirty="0">
                <a:solidFill>
                  <a:srgbClr val="FFFFFF"/>
                </a:solidFill>
                <a:ea typeface="Arial"/>
                <a:cs typeface="Arial"/>
                <a:sym typeface="Arial"/>
              </a:rPr>
              <a:t>on the same platform.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Horizontal scaling, high availability, security, logging, update</a:t>
            </a:r>
            <a:r>
              <a:rPr lang="en-US" sz="800" b="1" i="0" u="none" strike="noStrike" cap="none" dirty="0" smtClean="0">
                <a:solidFill>
                  <a:srgbClr val="FFFFFF"/>
                </a:solidFill>
                <a:ea typeface="Arial"/>
                <a:cs typeface="Arial"/>
                <a:sym typeface="Arial"/>
              </a:rPr>
              <a:t> </a:t>
            </a:r>
            <a:r>
              <a:rPr lang="en-US" sz="800" b="1" dirty="0" smtClean="0">
                <a:solidFill>
                  <a:srgbClr val="FFFFFF"/>
                </a:solidFill>
                <a:ea typeface="Arial"/>
                <a:cs typeface="Arial"/>
                <a:sym typeface="Arial"/>
              </a:rPr>
              <a:t>management </a:t>
            </a: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Built</a:t>
            </a:r>
            <a:r>
              <a:rPr lang="en-US" sz="800" b="1" i="0" u="none" strike="noStrike" cap="none" baseline="0" dirty="0">
                <a:solidFill>
                  <a:srgbClr val="FFFFFF"/>
                </a:solidFill>
                <a:ea typeface="Arial"/>
                <a:cs typeface="Arial"/>
                <a:sym typeface="Arial"/>
              </a:rPr>
              <a:t>-in </a:t>
            </a:r>
            <a:r>
              <a:rPr lang="en-US" sz="800" b="1" i="0" u="none" strike="noStrike" cap="none" baseline="0" dirty="0" smtClean="0">
                <a:solidFill>
                  <a:srgbClr val="FFFFFF"/>
                </a:solidFill>
                <a:ea typeface="Arial"/>
                <a:cs typeface="Arial"/>
                <a:sym typeface="Arial"/>
              </a:rPr>
              <a:t>ecosystem of </a:t>
            </a:r>
            <a:r>
              <a:rPr lang="en-US" sz="800" b="1" i="0" u="none" strike="noStrike" cap="none" baseline="0" dirty="0">
                <a:solidFill>
                  <a:srgbClr val="FFFFFF"/>
                </a:solidFill>
                <a:ea typeface="Arial"/>
                <a:cs typeface="Arial"/>
                <a:sym typeface="Arial"/>
              </a:rPr>
              <a:t>services.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Deploy</a:t>
            </a:r>
            <a:r>
              <a:rPr lang="en-US" sz="800" b="1" i="0" u="none" strike="noStrike" cap="none" baseline="0" dirty="0">
                <a:solidFill>
                  <a:srgbClr val="FFFFFF"/>
                </a:solidFill>
                <a:ea typeface="Arial"/>
                <a:cs typeface="Arial"/>
                <a:sym typeface="Arial"/>
              </a:rPr>
              <a:t>, operate and scale on </a:t>
            </a:r>
            <a:r>
              <a:rPr lang="en-US" sz="800" b="1" i="0" u="none" strike="noStrike" cap="none" baseline="0" dirty="0" smtClean="0">
                <a:solidFill>
                  <a:srgbClr val="FFFFFF"/>
                </a:solidFill>
                <a:ea typeface="Arial"/>
                <a:cs typeface="Arial"/>
                <a:sym typeface="Arial"/>
              </a:rPr>
              <a:t>IAAS of choice.</a:t>
            </a:r>
          </a:p>
          <a:p>
            <a:pPr algn="ctr">
              <a:buSzPct val="25000"/>
            </a:pPr>
            <a:r>
              <a:rPr lang="en-US" sz="800" b="1" dirty="0" smtClean="0">
                <a:solidFill>
                  <a:srgbClr val="FFFFFF"/>
                </a:solidFill>
                <a:ea typeface="Arial"/>
                <a:cs typeface="Arial"/>
                <a:sym typeface="Arial"/>
              </a:rPr>
              <a:t>Simple</a:t>
            </a:r>
            <a:r>
              <a:rPr lang="en-US" sz="800" b="1" dirty="0">
                <a:solidFill>
                  <a:srgbClr val="FFFFFF"/>
                </a:solidFill>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solidFill>
                <a:srgbClr val="FFFFFF"/>
              </a:solidFill>
              <a:ea typeface="Arial"/>
              <a:cs typeface="Arial"/>
              <a:sym typeface="Arial"/>
            </a:endParaRPr>
          </a:p>
        </p:txBody>
      </p:sp>
      <p:sp>
        <p:nvSpPr>
          <p:cNvPr id="87" name="Shape 87"/>
          <p:cNvSpPr/>
          <p:nvPr/>
        </p:nvSpPr>
        <p:spPr>
          <a:xfrm>
            <a:off x="706024" y="163278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771393"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836763"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902131"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225602" y="2282726"/>
            <a:ext cx="8578542" cy="2430660"/>
            <a:chOff x="87342" y="2286009"/>
            <a:chExt cx="8578542" cy="2430660"/>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Build Pipeline Operations</a:t>
              </a:r>
            </a:p>
          </p:txBody>
        </p:sp>
        <p:sp>
          <p:nvSpPr>
            <p:cNvPr id="103" name="Shape 103"/>
            <p:cNvSpPr txBox="1"/>
            <p:nvPr/>
          </p:nvSpPr>
          <p:spPr>
            <a:xfrm rot="16200000">
              <a:off x="-471472" y="3707296"/>
              <a:ext cx="1694987" cy="3237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b="1" i="0" u="none" strike="noStrike" cap="none" baseline="0" dirty="0">
                  <a:solidFill>
                    <a:schemeClr val="bg1"/>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FFFFFF"/>
                  </a:solidFill>
                  <a:ea typeface="Arial"/>
                  <a:cs typeface="Arial"/>
                  <a:sym typeface="Arial"/>
                </a:rPr>
                <a:t>Gitlab</a:t>
              </a:r>
              <a:endParaRPr lang="en-US" sz="1000" b="1" i="0" u="none" strike="noStrike" cap="none" baseline="0" dirty="0">
                <a:solidFill>
                  <a:srgbClr val="FFFFFF"/>
                </a:solidFil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FFFFFF"/>
                  </a:solidFill>
                  <a:ea typeface="Arial"/>
                  <a:cs typeface="Arial"/>
                  <a:sym typeface="Arial"/>
                </a:rPr>
                <a:t>Jenkins</a:t>
              </a:r>
            </a:p>
          </p:txBody>
        </p:sp>
      </p:gr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9063" y="2979411"/>
            <a:ext cx="640080" cy="64008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chemeClr val="accent1"/>
                </a:solidFill>
                <a:latin typeface="+mj-lt"/>
                <a:ea typeface="Arial"/>
                <a:cs typeface="Arial"/>
                <a:sym typeface="Arial"/>
              </a:rPr>
              <a:t>Application Lifecycle Management: CI/</a:t>
            </a:r>
            <a:r>
              <a:rPr lang="en-US" sz="3200" b="0" i="0" u="none" strike="noStrike" cap="none" baseline="0" dirty="0" smtClean="0">
                <a:solidFill>
                  <a:schemeClr val="accent1"/>
                </a:solidFill>
                <a:latin typeface="+mj-lt"/>
                <a:ea typeface="Arial"/>
                <a:cs typeface="Arial"/>
                <a:sym typeface="Arial"/>
              </a:rPr>
              <a:t>CD</a:t>
            </a:r>
            <a:endParaRPr lang="en-US" sz="1800" b="0" i="0" u="none" strike="noStrike" cap="none" baseline="0" dirty="0">
              <a:solidFill>
                <a:schemeClr val="accent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pic>
        <p:nvPicPr>
          <p:cNvPr id="6" name="Picture 5"/>
          <p:cNvPicPr>
            <a:picLocks noChangeAspect="1"/>
          </p:cNvPicPr>
          <p:nvPr/>
        </p:nvPicPr>
        <p:blipFill>
          <a:blip r:embed="rId5"/>
          <a:stretch>
            <a:fillRect/>
          </a:stretch>
        </p:blipFill>
        <p:spPr>
          <a:xfrm>
            <a:off x="1917045" y="2935655"/>
            <a:ext cx="1473742" cy="859683"/>
          </a:xfrm>
          <a:prstGeom prst="rect">
            <a:avLst/>
          </a:prstGeom>
        </p:spPr>
      </p:pic>
      <p:pic>
        <p:nvPicPr>
          <p:cNvPr id="7" name="Picture 6"/>
          <p:cNvPicPr>
            <a:picLocks noChangeAspect="1"/>
          </p:cNvPicPr>
          <p:nvPr/>
        </p:nvPicPr>
        <p:blipFill>
          <a:blip r:embed="rId6"/>
          <a:stretch>
            <a:fillRect/>
          </a:stretch>
        </p:blipFill>
        <p:spPr>
          <a:xfrm>
            <a:off x="3657237" y="2979411"/>
            <a:ext cx="829869" cy="829869"/>
          </a:xfrm>
          <a:prstGeom prst="rect">
            <a:avLst/>
          </a:prstGeom>
        </p:spPr>
      </p:pic>
    </p:spTree>
    <p:extLst>
      <p:ext uri="{BB962C8B-B14F-4D97-AF65-F5344CB8AC3E}">
        <p14:creationId xmlns:p14="http://schemas.microsoft.com/office/powerpoint/2010/main" val="9629389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4000" dirty="0" smtClean="0">
                <a:solidFill>
                  <a:srgbClr val="00AE9E"/>
                </a:solidFill>
                <a:sym typeface="Arial"/>
              </a:rPr>
              <a:t>Agenda</a:t>
            </a:r>
            <a:endParaRPr lang="en-US" sz="4000" dirty="0">
              <a:solidFill>
                <a:srgbClr val="00AE9E"/>
              </a:solidFill>
              <a:sym typeface="Arial"/>
            </a:endParaRPr>
          </a:p>
        </p:txBody>
      </p:sp>
      <p:sp>
        <p:nvSpPr>
          <p:cNvPr id="196" name="Shape 196"/>
          <p:cNvSpPr txBox="1">
            <a:spLocks noGrp="1"/>
          </p:cNvSpPr>
          <p:nvPr>
            <p:ph type="body" sz="quarter" idx="4294967295"/>
          </p:nvPr>
        </p:nvSpPr>
        <p:spPr>
          <a:xfrm>
            <a:off x="431800" y="624362"/>
            <a:ext cx="8551408" cy="3848609"/>
          </a:xfrm>
          <a:prstGeom prst="rect">
            <a:avLst/>
          </a:prstGeom>
        </p:spPr>
        <p:txBody>
          <a:bodyPr/>
          <a:lstStyle/>
          <a:p>
            <a:pPr marL="0" lvl="0" indent="0">
              <a:buClr>
                <a:srgbClr val="008774"/>
              </a:buClr>
              <a:buNone/>
            </a:pPr>
            <a:endParaRPr lang="en-US" sz="2800" dirty="0" smtClean="0">
              <a:sym typeface="Arial"/>
            </a:endParaRPr>
          </a:p>
          <a:p>
            <a:pPr marL="514350" lvl="0" indent="-514350">
              <a:buClr>
                <a:srgbClr val="008774"/>
              </a:buClr>
              <a:buFont typeface="+mj-lt"/>
              <a:buAutoNum type="arabicPeriod"/>
            </a:pPr>
            <a:r>
              <a:rPr lang="en-US" sz="2400" dirty="0" smtClean="0">
                <a:solidFill>
                  <a:srgbClr val="BFBFBF"/>
                </a:solidFill>
                <a:sym typeface="Arial"/>
              </a:rPr>
              <a:t>Changing Development Models</a:t>
            </a:r>
          </a:p>
          <a:p>
            <a:pPr marL="514350" lvl="0" indent="-514350">
              <a:buClr>
                <a:srgbClr val="008774"/>
              </a:buClr>
              <a:buFont typeface="+mj-lt"/>
              <a:buAutoNum type="arabicPeriod"/>
            </a:pPr>
            <a:r>
              <a:rPr lang="en-US" sz="2400" dirty="0" smtClean="0">
                <a:solidFill>
                  <a:srgbClr val="BFBFBF"/>
                </a:solidFill>
                <a:sym typeface="Arial"/>
              </a:rPr>
              <a:t>Cloud Native Ecosystem &amp; Platforms</a:t>
            </a:r>
          </a:p>
          <a:p>
            <a:pPr marL="514350" lvl="0" indent="-514350">
              <a:buClr>
                <a:srgbClr val="008774"/>
              </a:buClr>
              <a:buFont typeface="+mj-lt"/>
              <a:buAutoNum type="arabicPeriod"/>
            </a:pPr>
            <a:r>
              <a:rPr lang="en-US" sz="2400" dirty="0" smtClean="0">
                <a:solidFill>
                  <a:srgbClr val="BFBFBF"/>
                </a:solidFill>
                <a:sym typeface="Arial"/>
              </a:rPr>
              <a:t>Pivotal Cloud Foundry</a:t>
            </a:r>
          </a:p>
          <a:p>
            <a:pPr marL="514350" lvl="0" indent="-514350">
              <a:buClr>
                <a:srgbClr val="008774"/>
              </a:buClr>
              <a:buFont typeface="+mj-lt"/>
              <a:buAutoNum type="arabicPeriod"/>
            </a:pPr>
            <a:endParaRPr lang="en-US" sz="2800" dirty="0">
              <a:sym typeface="Arial"/>
            </a:endParaRP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a:t>
            </a:fld>
            <a:endParaRPr lang="en-US" sz="1050" dirty="0">
              <a:solidFill>
                <a:schemeClr val="bg1">
                  <a:lumMod val="65000"/>
                </a:schemeClr>
              </a:solidFill>
            </a:endParaRPr>
          </a:p>
        </p:txBody>
      </p:sp>
    </p:spTree>
    <p:extLst>
      <p:ext uri="{BB962C8B-B14F-4D97-AF65-F5344CB8AC3E}">
        <p14:creationId xmlns:p14="http://schemas.microsoft.com/office/powerpoint/2010/main" val="19326653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32" y="233998"/>
            <a:ext cx="8720137" cy="457201"/>
          </a:xfrm>
        </p:spPr>
        <p:txBody>
          <a:bodyPr/>
          <a:lstStyle/>
          <a:p>
            <a:pPr algn="l"/>
            <a:r>
              <a:rPr lang="en-US" sz="3200" dirty="0" smtClean="0">
                <a:solidFill>
                  <a:srgbClr val="00AE9E"/>
                </a:solidFill>
                <a:latin typeface="Arial"/>
                <a:cs typeface="Arial"/>
              </a:rPr>
              <a:t>CI/CD via ‘CF Push’ to Cloud Foundry</a:t>
            </a:r>
            <a:endParaRPr lang="en-US" sz="3200" dirty="0">
              <a:solidFill>
                <a:srgbClr val="00AE9E"/>
              </a:solidFill>
              <a:latin typeface="Arial"/>
              <a:cs typeface="Arial"/>
            </a:endParaRPr>
          </a:p>
        </p:txBody>
      </p:sp>
      <p:sp>
        <p:nvSpPr>
          <p:cNvPr id="5" name="Slide Number Placeholder 1"/>
          <p:cNvSpPr txBox="1">
            <a:spLocks/>
          </p:cNvSpPr>
          <p:nvPr/>
        </p:nvSpPr>
        <p:spPr>
          <a:xfrm>
            <a:off x="3797" y="48233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1100" smtClean="0">
                <a:solidFill>
                  <a:schemeClr val="bg2"/>
                </a:solidFill>
              </a:rPr>
              <a:pPr/>
              <a:t>20</a:t>
            </a:fld>
            <a:endParaRPr lang="en-US" sz="1100" dirty="0">
              <a:solidFill>
                <a:schemeClr val="bg2"/>
              </a:solidFill>
            </a:endParaRPr>
          </a:p>
        </p:txBody>
      </p:sp>
      <p:cxnSp>
        <p:nvCxnSpPr>
          <p:cNvPr id="6" name="Straight Arrow Connector 5"/>
          <p:cNvCxnSpPr/>
          <p:nvPr/>
        </p:nvCxnSpPr>
        <p:spPr>
          <a:xfrm>
            <a:off x="2661920" y="1361440"/>
            <a:ext cx="0" cy="3606800"/>
          </a:xfrm>
          <a:prstGeom prst="straightConnector1">
            <a:avLst/>
          </a:prstGeom>
          <a:ln w="38100" cmpd="sng">
            <a:solidFill>
              <a:srgbClr val="00877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41520" y="1361440"/>
            <a:ext cx="0" cy="3606800"/>
          </a:xfrm>
          <a:prstGeom prst="straightConnector1">
            <a:avLst/>
          </a:prstGeom>
          <a:ln w="38100" cmpd="sng">
            <a:solidFill>
              <a:srgbClr val="00877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451600" y="1361440"/>
            <a:ext cx="0" cy="3606800"/>
          </a:xfrm>
          <a:prstGeom prst="straightConnector1">
            <a:avLst/>
          </a:prstGeom>
          <a:ln w="38100" cmpd="sng">
            <a:solidFill>
              <a:srgbClr val="008774"/>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183607" y="931148"/>
            <a:ext cx="956625" cy="369332"/>
          </a:xfrm>
          <a:prstGeom prst="rect">
            <a:avLst/>
          </a:prstGeom>
          <a:noFill/>
        </p:spPr>
        <p:txBody>
          <a:bodyPr wrap="none" rtlCol="0">
            <a:spAutoFit/>
          </a:bodyPr>
          <a:lstStyle/>
          <a:p>
            <a:r>
              <a:rPr lang="en-US" dirty="0" smtClean="0">
                <a:solidFill>
                  <a:srgbClr val="EEECE1"/>
                </a:solidFill>
              </a:rPr>
              <a:t>Develop</a:t>
            </a:r>
            <a:endParaRPr lang="en-US" dirty="0">
              <a:solidFill>
                <a:srgbClr val="EEECE1"/>
              </a:solidFill>
            </a:endParaRPr>
          </a:p>
        </p:txBody>
      </p:sp>
      <p:sp>
        <p:nvSpPr>
          <p:cNvPr id="10" name="TextBox 9"/>
          <p:cNvSpPr txBox="1"/>
          <p:nvPr/>
        </p:nvSpPr>
        <p:spPr>
          <a:xfrm>
            <a:off x="4063207" y="920988"/>
            <a:ext cx="908384" cy="369332"/>
          </a:xfrm>
          <a:prstGeom prst="rect">
            <a:avLst/>
          </a:prstGeom>
          <a:noFill/>
        </p:spPr>
        <p:txBody>
          <a:bodyPr wrap="none" rtlCol="0">
            <a:spAutoFit/>
          </a:bodyPr>
          <a:lstStyle/>
          <a:p>
            <a:r>
              <a:rPr lang="en-US" dirty="0" smtClean="0">
                <a:solidFill>
                  <a:srgbClr val="EEECE1"/>
                </a:solidFill>
              </a:rPr>
              <a:t>Release</a:t>
            </a:r>
            <a:endParaRPr lang="en-US" dirty="0">
              <a:solidFill>
                <a:srgbClr val="EEECE1"/>
              </a:solidFill>
            </a:endParaRPr>
          </a:p>
        </p:txBody>
      </p:sp>
      <p:sp>
        <p:nvSpPr>
          <p:cNvPr id="11" name="TextBox 10"/>
          <p:cNvSpPr txBox="1"/>
          <p:nvPr/>
        </p:nvSpPr>
        <p:spPr>
          <a:xfrm>
            <a:off x="6023838" y="927576"/>
            <a:ext cx="855523" cy="369332"/>
          </a:xfrm>
          <a:prstGeom prst="rect">
            <a:avLst/>
          </a:prstGeom>
          <a:noFill/>
        </p:spPr>
        <p:txBody>
          <a:bodyPr wrap="none" rtlCol="0">
            <a:spAutoFit/>
          </a:bodyPr>
          <a:lstStyle/>
          <a:p>
            <a:r>
              <a:rPr lang="en-US" dirty="0" smtClean="0">
                <a:solidFill>
                  <a:srgbClr val="EEECE1"/>
                </a:solidFill>
              </a:rPr>
              <a:t>Master</a:t>
            </a:r>
            <a:endParaRPr lang="en-US" dirty="0">
              <a:solidFill>
                <a:srgbClr val="EEECE1"/>
              </a:solidFill>
            </a:endParaRPr>
          </a:p>
        </p:txBody>
      </p:sp>
      <p:sp>
        <p:nvSpPr>
          <p:cNvPr id="28" name="Rectangle 27"/>
          <p:cNvSpPr/>
          <p:nvPr/>
        </p:nvSpPr>
        <p:spPr>
          <a:xfrm>
            <a:off x="1990567" y="2204720"/>
            <a:ext cx="569753" cy="18288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Finish</a:t>
            </a:r>
            <a:endParaRPr lang="en-US" sz="1000" dirty="0"/>
          </a:p>
        </p:txBody>
      </p:sp>
      <p:sp>
        <p:nvSpPr>
          <p:cNvPr id="30" name="Rectangle 29"/>
          <p:cNvSpPr/>
          <p:nvPr/>
        </p:nvSpPr>
        <p:spPr>
          <a:xfrm>
            <a:off x="1990567" y="3505200"/>
            <a:ext cx="569753" cy="18288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Accept</a:t>
            </a:r>
            <a:endParaRPr lang="en-US" sz="1000" dirty="0"/>
          </a:p>
        </p:txBody>
      </p:sp>
      <p:grpSp>
        <p:nvGrpSpPr>
          <p:cNvPr id="74" name="Group 73"/>
          <p:cNvGrpSpPr/>
          <p:nvPr/>
        </p:nvGrpSpPr>
        <p:grpSpPr>
          <a:xfrm>
            <a:off x="826872" y="2621280"/>
            <a:ext cx="1733449" cy="1270556"/>
            <a:chOff x="826872" y="2621280"/>
            <a:chExt cx="1733449" cy="1270556"/>
          </a:xfrm>
        </p:grpSpPr>
        <p:cxnSp>
          <p:nvCxnSpPr>
            <p:cNvPr id="26" name="Straight Arrow Connector 25"/>
            <p:cNvCxnSpPr/>
            <p:nvPr/>
          </p:nvCxnSpPr>
          <p:spPr>
            <a:xfrm flipH="1">
              <a:off x="1595120" y="2905760"/>
              <a:ext cx="965200" cy="59944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767841" y="2621280"/>
              <a:ext cx="792480" cy="25400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Deliver</a:t>
              </a:r>
              <a:endParaRPr lang="en-US" sz="1000" dirty="0"/>
            </a:p>
          </p:txBody>
        </p:sp>
        <p:sp>
          <p:nvSpPr>
            <p:cNvPr id="33" name="TextBox 32"/>
            <p:cNvSpPr txBox="1"/>
            <p:nvPr/>
          </p:nvSpPr>
          <p:spPr>
            <a:xfrm>
              <a:off x="1029553" y="2956560"/>
              <a:ext cx="859017" cy="369332"/>
            </a:xfrm>
            <a:prstGeom prst="rect">
              <a:avLst/>
            </a:prstGeom>
            <a:noFill/>
          </p:spPr>
          <p:txBody>
            <a:bodyPr wrap="none" rtlCol="0">
              <a:spAutoFit/>
            </a:bodyPr>
            <a:lstStyle/>
            <a:p>
              <a:r>
                <a:rPr lang="en-US" dirty="0" err="1" smtClean="0">
                  <a:solidFill>
                    <a:srgbClr val="EEECE1"/>
                  </a:solidFill>
                </a:rPr>
                <a:t>cf</a:t>
              </a:r>
              <a:r>
                <a:rPr lang="en-US" dirty="0" smtClean="0">
                  <a:solidFill>
                    <a:srgbClr val="EEECE1"/>
                  </a:solidFill>
                </a:rPr>
                <a:t> push</a:t>
              </a:r>
              <a:endParaRPr lang="en-US" dirty="0">
                <a:solidFill>
                  <a:srgbClr val="EEECE1"/>
                </a:solidFill>
              </a:endParaRPr>
            </a:p>
          </p:txBody>
        </p:sp>
        <p:sp>
          <p:nvSpPr>
            <p:cNvPr id="36" name="TextBox 35"/>
            <p:cNvSpPr txBox="1"/>
            <p:nvPr/>
          </p:nvSpPr>
          <p:spPr>
            <a:xfrm>
              <a:off x="826872" y="3522504"/>
              <a:ext cx="1158615" cy="369332"/>
            </a:xfrm>
            <a:prstGeom prst="rect">
              <a:avLst/>
            </a:prstGeom>
            <a:noFill/>
          </p:spPr>
          <p:txBody>
            <a:bodyPr wrap="none" rtlCol="0">
              <a:spAutoFit/>
            </a:bodyPr>
            <a:lstStyle/>
            <a:p>
              <a:r>
                <a:rPr lang="en-US" i="1" dirty="0" err="1">
                  <a:solidFill>
                    <a:srgbClr val="EEECE1"/>
                  </a:solidFill>
                </a:rPr>
                <a:t>d</a:t>
              </a:r>
              <a:r>
                <a:rPr lang="en-US" i="1" dirty="0" err="1" smtClean="0">
                  <a:solidFill>
                    <a:srgbClr val="EEECE1"/>
                  </a:solidFill>
                </a:rPr>
                <a:t>ev</a:t>
              </a:r>
              <a:r>
                <a:rPr lang="en-US" i="1" dirty="0" smtClean="0">
                  <a:solidFill>
                    <a:srgbClr val="EEECE1"/>
                  </a:solidFill>
                </a:rPr>
                <a:t> space</a:t>
              </a:r>
              <a:endParaRPr lang="en-US" i="1" dirty="0">
                <a:solidFill>
                  <a:srgbClr val="EEECE1"/>
                </a:solidFill>
              </a:endParaRPr>
            </a:p>
          </p:txBody>
        </p:sp>
      </p:grpSp>
      <p:sp>
        <p:nvSpPr>
          <p:cNvPr id="40" name="Left Arrow 39"/>
          <p:cNvSpPr/>
          <p:nvPr/>
        </p:nvSpPr>
        <p:spPr>
          <a:xfrm>
            <a:off x="6736080" y="3776504"/>
            <a:ext cx="1036320" cy="542052"/>
          </a:xfrm>
          <a:prstGeom prst="lef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X.X.X</a:t>
            </a:r>
            <a:endParaRPr lang="en-US" dirty="0"/>
          </a:p>
        </p:txBody>
      </p:sp>
      <p:grpSp>
        <p:nvGrpSpPr>
          <p:cNvPr id="76" name="Group 75"/>
          <p:cNvGrpSpPr/>
          <p:nvPr/>
        </p:nvGrpSpPr>
        <p:grpSpPr>
          <a:xfrm>
            <a:off x="2580640" y="3322320"/>
            <a:ext cx="1859280" cy="1263412"/>
            <a:chOff x="2580640" y="3322320"/>
            <a:chExt cx="1859280" cy="1263412"/>
          </a:xfrm>
        </p:grpSpPr>
        <p:cxnSp>
          <p:nvCxnSpPr>
            <p:cNvPr id="21" name="Straight Arrow Connector 20"/>
            <p:cNvCxnSpPr/>
            <p:nvPr/>
          </p:nvCxnSpPr>
          <p:spPr>
            <a:xfrm flipH="1">
              <a:off x="2814320" y="3322320"/>
              <a:ext cx="1625600" cy="70104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3779520" y="3820160"/>
              <a:ext cx="660400" cy="41656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280887" y="3688080"/>
              <a:ext cx="859017" cy="369332"/>
            </a:xfrm>
            <a:prstGeom prst="rect">
              <a:avLst/>
            </a:prstGeom>
            <a:noFill/>
          </p:spPr>
          <p:txBody>
            <a:bodyPr wrap="none" rtlCol="0">
              <a:spAutoFit/>
            </a:bodyPr>
            <a:lstStyle/>
            <a:p>
              <a:r>
                <a:rPr lang="en-US" dirty="0" err="1" smtClean="0">
                  <a:solidFill>
                    <a:srgbClr val="EEECE1"/>
                  </a:solidFill>
                </a:rPr>
                <a:t>cf</a:t>
              </a:r>
              <a:r>
                <a:rPr lang="en-US" dirty="0" smtClean="0">
                  <a:solidFill>
                    <a:srgbClr val="EEECE1"/>
                  </a:solidFill>
                </a:rPr>
                <a:t> push</a:t>
              </a:r>
              <a:endParaRPr lang="en-US" dirty="0">
                <a:solidFill>
                  <a:srgbClr val="EEECE1"/>
                </a:solidFill>
              </a:endParaRPr>
            </a:p>
          </p:txBody>
        </p:sp>
        <p:sp>
          <p:nvSpPr>
            <p:cNvPr id="37" name="TextBox 36"/>
            <p:cNvSpPr txBox="1"/>
            <p:nvPr/>
          </p:nvSpPr>
          <p:spPr>
            <a:xfrm>
              <a:off x="2733040" y="4216400"/>
              <a:ext cx="1521658" cy="369332"/>
            </a:xfrm>
            <a:prstGeom prst="rect">
              <a:avLst/>
            </a:prstGeom>
            <a:noFill/>
          </p:spPr>
          <p:txBody>
            <a:bodyPr wrap="none" rtlCol="0">
              <a:spAutoFit/>
            </a:bodyPr>
            <a:lstStyle/>
            <a:p>
              <a:r>
                <a:rPr lang="en-US" i="1" dirty="0" smtClean="0">
                  <a:solidFill>
                    <a:srgbClr val="EEECE1"/>
                  </a:solidFill>
                </a:rPr>
                <a:t>staging space</a:t>
              </a:r>
              <a:endParaRPr lang="en-US" i="1" dirty="0">
                <a:solidFill>
                  <a:srgbClr val="EEECE1"/>
                </a:solidFill>
              </a:endParaRPr>
            </a:p>
          </p:txBody>
        </p:sp>
        <p:sp>
          <p:nvSpPr>
            <p:cNvPr id="44" name="Oval 43"/>
            <p:cNvSpPr/>
            <p:nvPr/>
          </p:nvSpPr>
          <p:spPr>
            <a:xfrm>
              <a:off x="2580640" y="3971052"/>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2733040" y="2621280"/>
            <a:ext cx="3444059" cy="751840"/>
            <a:chOff x="2733040" y="2621280"/>
            <a:chExt cx="3444059" cy="751840"/>
          </a:xfrm>
        </p:grpSpPr>
        <p:cxnSp>
          <p:nvCxnSpPr>
            <p:cNvPr id="19" name="Straight Arrow Connector 18"/>
            <p:cNvCxnSpPr/>
            <p:nvPr/>
          </p:nvCxnSpPr>
          <p:spPr>
            <a:xfrm>
              <a:off x="2733040" y="2621280"/>
              <a:ext cx="1706880" cy="62992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628966" y="2773680"/>
              <a:ext cx="1548133" cy="369332"/>
            </a:xfrm>
            <a:prstGeom prst="rect">
              <a:avLst/>
            </a:prstGeom>
            <a:noFill/>
          </p:spPr>
          <p:txBody>
            <a:bodyPr wrap="none" rtlCol="0">
              <a:spAutoFit/>
            </a:bodyPr>
            <a:lstStyle/>
            <a:p>
              <a:r>
                <a:rPr lang="en-US" dirty="0">
                  <a:solidFill>
                    <a:srgbClr val="EEECE1"/>
                  </a:solidFill>
                </a:rPr>
                <a:t>r</a:t>
              </a:r>
              <a:r>
                <a:rPr lang="en-US" dirty="0" smtClean="0">
                  <a:solidFill>
                    <a:srgbClr val="EEECE1"/>
                  </a:solidFill>
                </a:rPr>
                <a:t>elease v X.X.X</a:t>
              </a:r>
              <a:endParaRPr lang="en-US" dirty="0">
                <a:solidFill>
                  <a:srgbClr val="EEECE1"/>
                </a:solidFill>
              </a:endParaRPr>
            </a:p>
          </p:txBody>
        </p:sp>
        <p:sp>
          <p:nvSpPr>
            <p:cNvPr id="45" name="Oval 44"/>
            <p:cNvSpPr/>
            <p:nvPr/>
          </p:nvSpPr>
          <p:spPr>
            <a:xfrm>
              <a:off x="4455160" y="3200400"/>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4653280" y="3322320"/>
            <a:ext cx="1893052" cy="1699175"/>
            <a:chOff x="4653280" y="3322320"/>
            <a:chExt cx="1893052" cy="1699175"/>
          </a:xfrm>
        </p:grpSpPr>
        <p:cxnSp>
          <p:nvCxnSpPr>
            <p:cNvPr id="23" name="Straight Arrow Connector 22"/>
            <p:cNvCxnSpPr/>
            <p:nvPr/>
          </p:nvCxnSpPr>
          <p:spPr>
            <a:xfrm>
              <a:off x="4653280" y="3322320"/>
              <a:ext cx="1686560" cy="701040"/>
            </a:xfrm>
            <a:prstGeom prst="straightConnector1">
              <a:avLst/>
            </a:prstGeom>
            <a:ln w="2857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693638" y="4287520"/>
              <a:ext cx="660400" cy="41656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052871" y="4102854"/>
              <a:ext cx="859017" cy="369332"/>
            </a:xfrm>
            <a:prstGeom prst="rect">
              <a:avLst/>
            </a:prstGeom>
            <a:noFill/>
          </p:spPr>
          <p:txBody>
            <a:bodyPr wrap="none" rtlCol="0">
              <a:spAutoFit/>
            </a:bodyPr>
            <a:lstStyle/>
            <a:p>
              <a:r>
                <a:rPr lang="en-US" dirty="0" err="1" smtClean="0">
                  <a:solidFill>
                    <a:srgbClr val="EEECE1"/>
                  </a:solidFill>
                </a:rPr>
                <a:t>cf</a:t>
              </a:r>
              <a:r>
                <a:rPr lang="en-US" dirty="0" smtClean="0">
                  <a:solidFill>
                    <a:srgbClr val="EEECE1"/>
                  </a:solidFill>
                </a:rPr>
                <a:t> push</a:t>
              </a:r>
              <a:endParaRPr lang="en-US" dirty="0">
                <a:solidFill>
                  <a:srgbClr val="EEECE1"/>
                </a:solidFill>
              </a:endParaRPr>
            </a:p>
          </p:txBody>
        </p:sp>
        <p:sp>
          <p:nvSpPr>
            <p:cNvPr id="38" name="TextBox 37"/>
            <p:cNvSpPr txBox="1"/>
            <p:nvPr/>
          </p:nvSpPr>
          <p:spPr>
            <a:xfrm>
              <a:off x="4653280" y="4652163"/>
              <a:ext cx="1842209" cy="369332"/>
            </a:xfrm>
            <a:prstGeom prst="rect">
              <a:avLst/>
            </a:prstGeom>
            <a:noFill/>
          </p:spPr>
          <p:txBody>
            <a:bodyPr wrap="none" rtlCol="0">
              <a:spAutoFit/>
            </a:bodyPr>
            <a:lstStyle/>
            <a:p>
              <a:r>
                <a:rPr lang="en-US" i="1" dirty="0" smtClean="0">
                  <a:solidFill>
                    <a:srgbClr val="EEECE1"/>
                  </a:solidFill>
                </a:rPr>
                <a:t>production space</a:t>
              </a:r>
              <a:endParaRPr lang="en-US" i="1" dirty="0">
                <a:solidFill>
                  <a:srgbClr val="EEECE1"/>
                </a:solidFill>
              </a:endParaRPr>
            </a:p>
          </p:txBody>
        </p:sp>
        <p:sp>
          <p:nvSpPr>
            <p:cNvPr id="46" name="Oval 45"/>
            <p:cNvSpPr/>
            <p:nvPr/>
          </p:nvSpPr>
          <p:spPr>
            <a:xfrm>
              <a:off x="6373612" y="3971052"/>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1004294" y="1280160"/>
            <a:ext cx="1749066" cy="1427480"/>
            <a:chOff x="1004294" y="1280160"/>
            <a:chExt cx="1749066" cy="1427480"/>
          </a:xfrm>
        </p:grpSpPr>
        <p:sp>
          <p:nvSpPr>
            <p:cNvPr id="43" name="Oval 42"/>
            <p:cNvSpPr/>
            <p:nvPr/>
          </p:nvSpPr>
          <p:spPr>
            <a:xfrm>
              <a:off x="2580640" y="2534920"/>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1767840" y="1564640"/>
              <a:ext cx="894080" cy="23368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767840" y="1798320"/>
              <a:ext cx="0" cy="58928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767840" y="2387600"/>
              <a:ext cx="792480" cy="23368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767840" y="1280160"/>
              <a:ext cx="792480" cy="18288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Inception</a:t>
              </a:r>
              <a:endParaRPr lang="en-US" sz="1000" dirty="0"/>
            </a:p>
          </p:txBody>
        </p:sp>
        <p:sp>
          <p:nvSpPr>
            <p:cNvPr id="32" name="TextBox 31"/>
            <p:cNvSpPr txBox="1"/>
            <p:nvPr/>
          </p:nvSpPr>
          <p:spPr>
            <a:xfrm>
              <a:off x="1004294" y="1371600"/>
              <a:ext cx="1005403" cy="369332"/>
            </a:xfrm>
            <a:prstGeom prst="rect">
              <a:avLst/>
            </a:prstGeom>
            <a:noFill/>
          </p:spPr>
          <p:txBody>
            <a:bodyPr wrap="none" rtlCol="0">
              <a:spAutoFit/>
            </a:bodyPr>
            <a:lstStyle/>
            <a:p>
              <a:r>
                <a:rPr lang="en-US" dirty="0" smtClean="0">
                  <a:solidFill>
                    <a:srgbClr val="EEECE1"/>
                  </a:solidFill>
                </a:rPr>
                <a:t>Features</a:t>
              </a:r>
              <a:endParaRPr lang="en-US" dirty="0">
                <a:solidFill>
                  <a:srgbClr val="EEECE1"/>
                </a:solidFill>
              </a:endParaRPr>
            </a:p>
          </p:txBody>
        </p:sp>
        <p:sp>
          <p:nvSpPr>
            <p:cNvPr id="42" name="Oval 41"/>
            <p:cNvSpPr/>
            <p:nvPr/>
          </p:nvSpPr>
          <p:spPr>
            <a:xfrm>
              <a:off x="1681480" y="1971040"/>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2794000" y="1574800"/>
            <a:ext cx="934720" cy="975360"/>
            <a:chOff x="2794000" y="1574800"/>
            <a:chExt cx="934720" cy="975360"/>
          </a:xfrm>
        </p:grpSpPr>
        <p:sp>
          <p:nvSpPr>
            <p:cNvPr id="66" name="Freeform 65"/>
            <p:cNvSpPr/>
            <p:nvPr/>
          </p:nvSpPr>
          <p:spPr>
            <a:xfrm>
              <a:off x="2794000" y="1574800"/>
              <a:ext cx="305592" cy="975360"/>
            </a:xfrm>
            <a:custGeom>
              <a:avLst/>
              <a:gdLst>
                <a:gd name="connsiteX0" fmla="*/ 0 w 355600"/>
                <a:gd name="connsiteY0" fmla="*/ 975360 h 975360"/>
                <a:gd name="connsiteX1" fmla="*/ 355600 w 355600"/>
                <a:gd name="connsiteY1" fmla="*/ 426720 h 975360"/>
                <a:gd name="connsiteX2" fmla="*/ 0 w 355600"/>
                <a:gd name="connsiteY2" fmla="*/ 0 h 975360"/>
              </a:gdLst>
              <a:ahLst/>
              <a:cxnLst>
                <a:cxn ang="0">
                  <a:pos x="connsiteX0" y="connsiteY0"/>
                </a:cxn>
                <a:cxn ang="0">
                  <a:pos x="connsiteX1" y="connsiteY1"/>
                </a:cxn>
                <a:cxn ang="0">
                  <a:pos x="connsiteX2" y="connsiteY2"/>
                </a:cxn>
              </a:cxnLst>
              <a:rect l="l" t="t" r="r" b="b"/>
              <a:pathLst>
                <a:path w="355600" h="975360">
                  <a:moveTo>
                    <a:pt x="0" y="975360"/>
                  </a:moveTo>
                  <a:cubicBezTo>
                    <a:pt x="177800" y="782320"/>
                    <a:pt x="355600" y="589280"/>
                    <a:pt x="355600" y="426720"/>
                  </a:cubicBezTo>
                  <a:cubicBezTo>
                    <a:pt x="355600" y="264160"/>
                    <a:pt x="49107" y="74507"/>
                    <a:pt x="0" y="0"/>
                  </a:cubicBezTo>
                </a:path>
              </a:pathLst>
            </a:custGeom>
            <a:ln>
              <a:solidFill>
                <a:srgbClr val="F79646"/>
              </a:solidFill>
              <a:prstDash val="sysDash"/>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Rectangle 66"/>
            <p:cNvSpPr/>
            <p:nvPr/>
          </p:nvSpPr>
          <p:spPr>
            <a:xfrm>
              <a:off x="3158967" y="1879600"/>
              <a:ext cx="569753" cy="18288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Iterate</a:t>
              </a:r>
              <a:endParaRPr lang="en-US" sz="1000" dirty="0"/>
            </a:p>
          </p:txBody>
        </p:sp>
      </p:grpSp>
      <p:sp>
        <p:nvSpPr>
          <p:cNvPr id="41" name="Oval 40"/>
          <p:cNvSpPr/>
          <p:nvPr/>
        </p:nvSpPr>
        <p:spPr>
          <a:xfrm>
            <a:off x="2560320" y="1463040"/>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36197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500"/>
                                        <p:tgtEl>
                                          <p:spTgt spid="7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down)">
                                      <p:cBhvr>
                                        <p:cTn id="13" dur="500"/>
                                        <p:tgtEl>
                                          <p:spTgt spid="7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left)">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right)">
                                      <p:cBhvr>
                                        <p:cTn id="36" dur="500"/>
                                        <p:tgtEl>
                                          <p:spTgt spid="7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wipe(up)">
                                      <p:cBhvr>
                                        <p:cTn id="41" dur="500"/>
                                        <p:tgtEl>
                                          <p:spTgt spid="80"/>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40" grpId="0" animBg="1"/>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4" name="Slide Number Placeholder 1"/>
          <p:cNvSpPr txBox="1">
            <a:spLocks/>
          </p:cNvSpPr>
          <p:nvPr/>
        </p:nvSpPr>
        <p:spPr>
          <a:xfrm>
            <a:off x="447502" y="4319073"/>
            <a:ext cx="342631" cy="24702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21</a:t>
            </a:fld>
            <a:endParaRPr lang="en-US" sz="1050" dirty="0">
              <a:solidFill>
                <a:schemeClr val="bg1">
                  <a:lumMod val="65000"/>
                </a:schemeClr>
              </a:solidFill>
            </a:endParaRPr>
          </a:p>
        </p:txBody>
      </p:sp>
      <p:sp>
        <p:nvSpPr>
          <p:cNvPr id="3" name="Rectangle 2"/>
          <p:cNvSpPr/>
          <p:nvPr/>
        </p:nvSpPr>
        <p:spPr>
          <a:xfrm>
            <a:off x="447502" y="3467508"/>
            <a:ext cx="6312405" cy="1180892"/>
          </a:xfrm>
          <a:prstGeom prst="rect">
            <a:avLst/>
          </a:prstGeom>
          <a:gradFill>
            <a:gsLst>
              <a:gs pos="0">
                <a:schemeClr val="accent4"/>
              </a:gs>
              <a:gs pos="100000">
                <a:schemeClr val="accent4">
                  <a:lumMod val="20000"/>
                  <a:lumOff val="80000"/>
                </a:schemeClr>
              </a:gs>
            </a:gsLs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400" dirty="0" smtClean="0">
                <a:solidFill>
                  <a:srgbClr val="000000"/>
                </a:solidFill>
              </a:rPr>
              <a:t>Infrastructure Automation</a:t>
            </a:r>
          </a:p>
          <a:p>
            <a:r>
              <a:rPr lang="en-US" sz="1400" dirty="0" smtClean="0">
                <a:solidFill>
                  <a:srgbClr val="000000"/>
                </a:solidFill>
              </a:rPr>
              <a:t>(BOSH)</a:t>
            </a:r>
            <a:endParaRPr lang="en-US" sz="1400" dirty="0">
              <a:solidFill>
                <a:srgbClr val="000000"/>
              </a:solidFill>
            </a:endParaRPr>
          </a:p>
        </p:txBody>
      </p:sp>
      <p:sp>
        <p:nvSpPr>
          <p:cNvPr id="5" name="Rectangle 4"/>
          <p:cNvSpPr/>
          <p:nvPr/>
        </p:nvSpPr>
        <p:spPr>
          <a:xfrm>
            <a:off x="447502" y="1528731"/>
            <a:ext cx="4393744" cy="1841838"/>
          </a:xfrm>
          <a:prstGeom prst="rect">
            <a:avLst/>
          </a:prstGeom>
          <a:gradFill>
            <a:gsLst>
              <a:gs pos="0">
                <a:schemeClr val="accent4"/>
              </a:gs>
              <a:gs pos="100000">
                <a:schemeClr val="bg1"/>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000000"/>
                </a:solidFill>
              </a:rPr>
              <a:t>Elastic Container Runtime</a:t>
            </a:r>
            <a:endParaRPr lang="en-US" sz="1400" dirty="0">
              <a:solidFill>
                <a:srgbClr val="000000"/>
              </a:solidFill>
            </a:endParaRPr>
          </a:p>
        </p:txBody>
      </p:sp>
      <p:sp>
        <p:nvSpPr>
          <p:cNvPr id="6" name="Rectangle 5"/>
          <p:cNvSpPr/>
          <p:nvPr/>
        </p:nvSpPr>
        <p:spPr>
          <a:xfrm>
            <a:off x="4939869" y="180400"/>
            <a:ext cx="1820038" cy="3190170"/>
          </a:xfrm>
          <a:prstGeom prst="rect">
            <a:avLst/>
          </a:prstGeom>
          <a:gradFill>
            <a:gsLst>
              <a:gs pos="0">
                <a:schemeClr val="accent4"/>
              </a:gs>
              <a:gs pos="70000">
                <a:srgbClr val="FFF5FA"/>
              </a:gs>
            </a:gsLst>
          </a:gradFill>
          <a:ln>
            <a:solidFill>
              <a:srgbClr val="FFFFFF"/>
            </a:solidFill>
            <a:prstDash val="solid"/>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000000"/>
                </a:solidFill>
              </a:rPr>
              <a:t>Platform Managed Services</a:t>
            </a:r>
            <a:endParaRPr lang="en-US" sz="1400" dirty="0">
              <a:solidFill>
                <a:srgbClr val="000000"/>
              </a:solidFill>
            </a:endParaRPr>
          </a:p>
        </p:txBody>
      </p:sp>
      <p:sp>
        <p:nvSpPr>
          <p:cNvPr id="9" name="Rectangle 8"/>
          <p:cNvSpPr/>
          <p:nvPr/>
        </p:nvSpPr>
        <p:spPr>
          <a:xfrm>
            <a:off x="6858529" y="180400"/>
            <a:ext cx="1837969" cy="4468001"/>
          </a:xfrm>
          <a:prstGeom prst="rect">
            <a:avLst/>
          </a:prstGeom>
          <a:gradFill>
            <a:gsLst>
              <a:gs pos="0">
                <a:schemeClr val="accent4"/>
              </a:gs>
              <a:gs pos="79000">
                <a:schemeClr val="bg1"/>
              </a:gs>
            </a:gsLs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000000"/>
                </a:solidFill>
              </a:rPr>
              <a:t>Brokered Services</a:t>
            </a:r>
            <a:endParaRPr lang="en-US" sz="1400" dirty="0">
              <a:solidFill>
                <a:srgbClr val="000000"/>
              </a:solidFill>
            </a:endParaRPr>
          </a:p>
        </p:txBody>
      </p:sp>
      <p:sp>
        <p:nvSpPr>
          <p:cNvPr id="7" name="Rectangle 6"/>
          <p:cNvSpPr/>
          <p:nvPr/>
        </p:nvSpPr>
        <p:spPr>
          <a:xfrm>
            <a:off x="447502" y="180400"/>
            <a:ext cx="4393744" cy="126901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chemeClr val="tx1"/>
                </a:solidFill>
              </a:rPr>
              <a:t>Applications / APIs / </a:t>
            </a:r>
            <a:r>
              <a:rPr lang="en-US" sz="1400" dirty="0" err="1" smtClean="0">
                <a:solidFill>
                  <a:schemeClr val="tx1"/>
                </a:solidFill>
              </a:rPr>
              <a:t>Microservices</a:t>
            </a:r>
            <a:endParaRPr lang="en-US" sz="1400" dirty="0">
              <a:solidFill>
                <a:schemeClr val="tx1"/>
              </a:solidFill>
            </a:endParaRPr>
          </a:p>
        </p:txBody>
      </p:sp>
      <p:grpSp>
        <p:nvGrpSpPr>
          <p:cNvPr id="28" name="Group 27"/>
          <p:cNvGrpSpPr/>
          <p:nvPr/>
        </p:nvGrpSpPr>
        <p:grpSpPr>
          <a:xfrm>
            <a:off x="562305" y="446491"/>
            <a:ext cx="4278941" cy="1004374"/>
            <a:chOff x="173339" y="402436"/>
            <a:chExt cx="4752043" cy="1113398"/>
          </a:xfrm>
        </p:grpSpPr>
        <p:sp>
          <p:nvSpPr>
            <p:cNvPr id="16" name="TextBox 15"/>
            <p:cNvSpPr txBox="1"/>
            <p:nvPr/>
          </p:nvSpPr>
          <p:spPr>
            <a:xfrm>
              <a:off x="509426" y="1139019"/>
              <a:ext cx="2188661" cy="369332"/>
            </a:xfrm>
            <a:prstGeom prst="rect">
              <a:avLst/>
            </a:prstGeom>
            <a:noFill/>
          </p:spPr>
          <p:txBody>
            <a:bodyPr wrap="square" rtlCol="0">
              <a:spAutoFit/>
            </a:bodyPr>
            <a:lstStyle/>
            <a:p>
              <a:pPr algn="ctr"/>
              <a:r>
                <a:rPr lang="en-US" sz="900" i="1" dirty="0" smtClean="0"/>
                <a:t>Compiled, staged, containerized, deployed and managed by platform</a:t>
              </a:r>
              <a:endParaRPr lang="en-US" sz="900" i="1" dirty="0"/>
            </a:p>
          </p:txBody>
        </p:sp>
        <p:pic>
          <p:nvPicPr>
            <p:cNvPr id="19" name="Picture 18" descr="homepage-docker-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2341" y="402436"/>
              <a:ext cx="890130" cy="736583"/>
            </a:xfrm>
            <a:prstGeom prst="rect">
              <a:avLst/>
            </a:prstGeom>
          </p:spPr>
        </p:pic>
        <p:sp>
          <p:nvSpPr>
            <p:cNvPr id="21" name="TextBox 20"/>
            <p:cNvSpPr txBox="1"/>
            <p:nvPr/>
          </p:nvSpPr>
          <p:spPr>
            <a:xfrm>
              <a:off x="3282463" y="1106411"/>
              <a:ext cx="1642919" cy="409423"/>
            </a:xfrm>
            <a:prstGeom prst="rect">
              <a:avLst/>
            </a:prstGeom>
            <a:noFill/>
          </p:spPr>
          <p:txBody>
            <a:bodyPr wrap="square" rtlCol="0">
              <a:spAutoFit/>
            </a:bodyPr>
            <a:lstStyle/>
            <a:p>
              <a:pPr algn="ctr"/>
              <a:r>
                <a:rPr lang="en-US" sz="900" dirty="0" smtClean="0"/>
                <a:t>BYO container, deployed and managed by platform</a:t>
              </a:r>
              <a:endParaRPr lang="en-US" sz="900" dirty="0"/>
            </a:p>
          </p:txBody>
        </p:sp>
        <p:grpSp>
          <p:nvGrpSpPr>
            <p:cNvPr id="23" name="Group 22"/>
            <p:cNvGrpSpPr/>
            <p:nvPr/>
          </p:nvGrpSpPr>
          <p:grpSpPr>
            <a:xfrm>
              <a:off x="173339" y="438037"/>
              <a:ext cx="2744197" cy="811186"/>
              <a:chOff x="303844" y="506594"/>
              <a:chExt cx="2744197" cy="811186"/>
            </a:xfrm>
          </p:grpSpPr>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34306" y="974185"/>
                <a:ext cx="1113735" cy="275038"/>
              </a:xfrm>
              <a:prstGeom prst="rect">
                <a:avLst/>
              </a:prstGeom>
              <a:noFill/>
              <a:ln w="28575" cmpd="sng">
                <a:noFill/>
                <a:prstDash val="dash"/>
              </a:ln>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3844" y="545383"/>
                <a:ext cx="1506415" cy="393785"/>
              </a:xfrm>
              <a:prstGeom prst="rect">
                <a:avLst/>
              </a:prstGeom>
              <a:noFill/>
              <a:ln w="28575" cmpd="sng">
                <a:noFill/>
                <a:prstDash val="dash"/>
              </a:ln>
            </p:spPr>
          </p:pic>
          <p:grpSp>
            <p:nvGrpSpPr>
              <p:cNvPr id="17" name="Group 16"/>
              <p:cNvGrpSpPr/>
              <p:nvPr/>
            </p:nvGrpSpPr>
            <p:grpSpPr>
              <a:xfrm>
                <a:off x="303844" y="903541"/>
                <a:ext cx="1630462" cy="414239"/>
                <a:chOff x="241141" y="855342"/>
                <a:chExt cx="2723741" cy="647397"/>
              </a:xfrm>
            </p:grpSpPr>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75561" y="965748"/>
                  <a:ext cx="429846" cy="429846"/>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5407" y="911022"/>
                  <a:ext cx="559475" cy="559475"/>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7345" y="914028"/>
                  <a:ext cx="549564" cy="504799"/>
                </a:xfrm>
                <a:prstGeom prst="rect">
                  <a:avLst/>
                </a:prstGeom>
              </p:spPr>
            </p:pic>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6909" y="855342"/>
                  <a:ext cx="647397" cy="647397"/>
                </a:xfrm>
                <a:prstGeom prst="rect">
                  <a:avLst/>
                </a:prstGeom>
              </p:spPr>
            </p:pic>
            <p:pic>
              <p:nvPicPr>
                <p:cNvPr id="15" name="Picture 1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41141" y="894151"/>
                  <a:ext cx="561445" cy="561445"/>
                </a:xfrm>
                <a:prstGeom prst="rect">
                  <a:avLst/>
                </a:prstGeom>
              </p:spPr>
            </p:pic>
          </p:grpSp>
          <p:pic>
            <p:nvPicPr>
              <p:cNvPr id="18" name="Picture 1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823449" y="506594"/>
                <a:ext cx="501679" cy="501679"/>
              </a:xfrm>
              <a:prstGeom prst="rect">
                <a:avLst/>
              </a:prstGeom>
            </p:spPr>
          </p:pic>
          <p:pic>
            <p:nvPicPr>
              <p:cNvPr id="20" name="Picture 1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434268" y="618420"/>
                <a:ext cx="613773" cy="287337"/>
              </a:xfrm>
              <a:prstGeom prst="rect">
                <a:avLst/>
              </a:prstGeom>
            </p:spPr>
          </p:pic>
        </p:grpSp>
        <p:cxnSp>
          <p:nvCxnSpPr>
            <p:cNvPr id="25" name="Straight Connector 24"/>
            <p:cNvCxnSpPr/>
            <p:nvPr/>
          </p:nvCxnSpPr>
          <p:spPr>
            <a:xfrm>
              <a:off x="3282462" y="429845"/>
              <a:ext cx="0" cy="976925"/>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08" name="Group 107"/>
          <p:cNvGrpSpPr/>
          <p:nvPr/>
        </p:nvGrpSpPr>
        <p:grpSpPr>
          <a:xfrm>
            <a:off x="648600" y="1880309"/>
            <a:ext cx="4116441" cy="1432628"/>
            <a:chOff x="648600" y="1880309"/>
            <a:chExt cx="4116441" cy="1432628"/>
          </a:xfrm>
        </p:grpSpPr>
        <p:sp>
          <p:nvSpPr>
            <p:cNvPr id="32" name="Rounded Rectangle 31"/>
            <p:cNvSpPr/>
            <p:nvPr/>
          </p:nvSpPr>
          <p:spPr>
            <a:xfrm>
              <a:off x="648600" y="1880309"/>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Container Scheduling</a:t>
              </a:r>
              <a:endParaRPr lang="en-US" sz="1200" dirty="0">
                <a:solidFill>
                  <a:srgbClr val="000000"/>
                </a:solidFill>
              </a:endParaRPr>
            </a:p>
          </p:txBody>
        </p:sp>
        <p:sp>
          <p:nvSpPr>
            <p:cNvPr id="33" name="Rounded Rectangle 32"/>
            <p:cNvSpPr/>
            <p:nvPr/>
          </p:nvSpPr>
          <p:spPr>
            <a:xfrm>
              <a:off x="2021281" y="1880309"/>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Elastic (Auto) Scaling</a:t>
              </a:r>
              <a:endParaRPr lang="en-US" sz="1200" dirty="0">
                <a:solidFill>
                  <a:srgbClr val="000000"/>
                </a:solidFill>
              </a:endParaRPr>
            </a:p>
          </p:txBody>
        </p:sp>
        <p:sp>
          <p:nvSpPr>
            <p:cNvPr id="34" name="Rounded Rectangle 33"/>
            <p:cNvSpPr/>
            <p:nvPr/>
          </p:nvSpPr>
          <p:spPr>
            <a:xfrm>
              <a:off x="648600" y="2619920"/>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Integrated Logging/Metrics</a:t>
              </a:r>
              <a:endParaRPr lang="en-US" sz="1200" dirty="0">
                <a:solidFill>
                  <a:srgbClr val="000000"/>
                </a:solidFill>
              </a:endParaRPr>
            </a:p>
          </p:txBody>
        </p:sp>
        <p:sp>
          <p:nvSpPr>
            <p:cNvPr id="35" name="Rounded Rectangle 34"/>
            <p:cNvSpPr/>
            <p:nvPr/>
          </p:nvSpPr>
          <p:spPr>
            <a:xfrm>
              <a:off x="2031018" y="2619641"/>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Self-Healing &amp; High Availability</a:t>
              </a:r>
              <a:endParaRPr lang="en-US" sz="1200" dirty="0">
                <a:solidFill>
                  <a:srgbClr val="000000"/>
                </a:solidFill>
              </a:endParaRPr>
            </a:p>
          </p:txBody>
        </p:sp>
        <p:sp>
          <p:nvSpPr>
            <p:cNvPr id="36" name="Rounded Rectangle 35"/>
            <p:cNvSpPr/>
            <p:nvPr/>
          </p:nvSpPr>
          <p:spPr>
            <a:xfrm>
              <a:off x="3413772" y="1880309"/>
              <a:ext cx="1351268"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000000"/>
                  </a:solidFill>
                </a:rPr>
                <a:t>Dev</a:t>
              </a:r>
              <a:r>
                <a:rPr lang="en-US" sz="1200" dirty="0" smtClean="0">
                  <a:solidFill>
                    <a:srgbClr val="000000"/>
                  </a:solidFill>
                </a:rPr>
                <a:t> + Ops Role-Based Self Service Access</a:t>
              </a:r>
              <a:endParaRPr lang="en-US" sz="1200" dirty="0">
                <a:solidFill>
                  <a:srgbClr val="000000"/>
                </a:solidFill>
              </a:endParaRPr>
            </a:p>
          </p:txBody>
        </p:sp>
        <p:sp>
          <p:nvSpPr>
            <p:cNvPr id="37" name="Rounded Rectangle 36"/>
            <p:cNvSpPr/>
            <p:nvPr/>
          </p:nvSpPr>
          <p:spPr>
            <a:xfrm>
              <a:off x="3413773" y="2649671"/>
              <a:ext cx="1351268"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Zero Downtime Upgrades &amp; Patches</a:t>
              </a:r>
              <a:endParaRPr lang="en-US" sz="1200" dirty="0">
                <a:solidFill>
                  <a:srgbClr val="000000"/>
                </a:solidFill>
              </a:endParaRPr>
            </a:p>
          </p:txBody>
        </p:sp>
      </p:grpSp>
      <p:grpSp>
        <p:nvGrpSpPr>
          <p:cNvPr id="124" name="Group 123"/>
          <p:cNvGrpSpPr/>
          <p:nvPr/>
        </p:nvGrpSpPr>
        <p:grpSpPr>
          <a:xfrm>
            <a:off x="4982240" y="655733"/>
            <a:ext cx="1739889" cy="1611977"/>
            <a:chOff x="4982240" y="655733"/>
            <a:chExt cx="1739889" cy="1611977"/>
          </a:xfrm>
        </p:grpSpPr>
        <p:sp>
          <p:nvSpPr>
            <p:cNvPr id="42" name="Rounded Rectangle 41"/>
            <p:cNvSpPr/>
            <p:nvPr/>
          </p:nvSpPr>
          <p:spPr>
            <a:xfrm>
              <a:off x="5374099" y="655733"/>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MySQL</a:t>
              </a:r>
              <a:endParaRPr lang="en-US" sz="1200" dirty="0">
                <a:solidFill>
                  <a:srgbClr val="000000"/>
                </a:solidFill>
              </a:endParaRPr>
            </a:p>
          </p:txBody>
        </p:sp>
        <p:sp>
          <p:nvSpPr>
            <p:cNvPr id="43" name="Rounded Rectangle 42"/>
            <p:cNvSpPr/>
            <p:nvPr/>
          </p:nvSpPr>
          <p:spPr>
            <a:xfrm>
              <a:off x="5374099" y="980975"/>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000000"/>
                  </a:solidFill>
                </a:rPr>
                <a:t>Redis</a:t>
              </a:r>
              <a:endParaRPr lang="en-US" sz="1200" dirty="0">
                <a:solidFill>
                  <a:srgbClr val="000000"/>
                </a:solidFill>
              </a:endParaRPr>
            </a:p>
          </p:txBody>
        </p:sp>
        <p:sp>
          <p:nvSpPr>
            <p:cNvPr id="44" name="Rounded Rectangle 43"/>
            <p:cNvSpPr/>
            <p:nvPr/>
          </p:nvSpPr>
          <p:spPr>
            <a:xfrm>
              <a:off x="5374099" y="1314008"/>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  </a:t>
              </a:r>
              <a:r>
                <a:rPr lang="en-US" sz="1200" dirty="0" err="1" smtClean="0">
                  <a:solidFill>
                    <a:srgbClr val="000000"/>
                  </a:solidFill>
                </a:rPr>
                <a:t>RabbitMQ</a:t>
              </a:r>
              <a:endParaRPr lang="en-US" sz="1200" dirty="0">
                <a:solidFill>
                  <a:srgbClr val="000000"/>
                </a:solidFill>
              </a:endParaRPr>
            </a:p>
          </p:txBody>
        </p:sp>
        <p:sp>
          <p:nvSpPr>
            <p:cNvPr id="45" name="Rounded Rectangle 44"/>
            <p:cNvSpPr/>
            <p:nvPr/>
          </p:nvSpPr>
          <p:spPr>
            <a:xfrm>
              <a:off x="5374099" y="1654441"/>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    Netflix OSS</a:t>
              </a:r>
              <a:endParaRPr lang="en-US" sz="1200" dirty="0">
                <a:solidFill>
                  <a:srgbClr val="000000"/>
                </a:solidFill>
              </a:endParaRPr>
            </a:p>
          </p:txBody>
        </p:sp>
        <p:sp>
          <p:nvSpPr>
            <p:cNvPr id="46" name="Rounded Rectangle 45"/>
            <p:cNvSpPr/>
            <p:nvPr/>
          </p:nvSpPr>
          <p:spPr>
            <a:xfrm>
              <a:off x="5374099" y="1982750"/>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SSO</a:t>
              </a:r>
              <a:endParaRPr lang="en-US" sz="1200" dirty="0">
                <a:solidFill>
                  <a:srgbClr val="000000"/>
                </a:solidFill>
              </a:endParaRPr>
            </a:p>
          </p:txBody>
        </p:sp>
        <p:pic>
          <p:nvPicPr>
            <p:cNvPr id="50" name="Shape 124" descr="icon_mysql_cf@2x.pn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5420202" y="686904"/>
              <a:ext cx="268914" cy="253788"/>
            </a:xfrm>
            <a:prstGeom prst="rect">
              <a:avLst/>
            </a:prstGeom>
            <a:noFill/>
            <a:ln>
              <a:noFill/>
            </a:ln>
          </p:spPr>
        </p:pic>
        <p:pic>
          <p:nvPicPr>
            <p:cNvPr id="51" name="Shape 125" descr="icon_redis_cf@2x.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5420202" y="999197"/>
              <a:ext cx="268914" cy="266738"/>
            </a:xfrm>
            <a:prstGeom prst="rect">
              <a:avLst/>
            </a:prstGeom>
            <a:noFill/>
            <a:ln>
              <a:noFill/>
            </a:ln>
          </p:spPr>
        </p:pic>
        <p:pic>
          <p:nvPicPr>
            <p:cNvPr id="52" name="Picture 51" descr="icon_rabbitmq_cf@2x.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420202" y="1317553"/>
              <a:ext cx="268310" cy="263729"/>
            </a:xfrm>
            <a:prstGeom prst="rect">
              <a:avLst/>
            </a:prstGeom>
          </p:spPr>
        </p:pic>
        <p:pic>
          <p:nvPicPr>
            <p:cNvPr id="53" name="Picture 2" descr="http://photos4.meetupstatic.com/photos/event/7/8/f/c/global_249990972.jpe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421274" y="1676133"/>
              <a:ext cx="267841" cy="263268"/>
            </a:xfrm>
            <a:prstGeom prst="roundRect">
              <a:avLst>
                <a:gd name="adj" fmla="val 22615"/>
              </a:avLst>
            </a:prstGeom>
            <a:solidFill>
              <a:srgbClr val="FFFFFF">
                <a:shade val="85000"/>
              </a:srgbClr>
            </a:solidFill>
            <a:ln>
              <a:noFill/>
            </a:ln>
            <a:effectLst/>
            <a:extLst/>
          </p:spPr>
        </p:pic>
        <p:pic>
          <p:nvPicPr>
            <p:cNvPr id="54" name="Shape 120" descr="icon_single_signon_cf@2x.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421274" y="2012529"/>
              <a:ext cx="268310" cy="255180"/>
            </a:xfrm>
            <a:prstGeom prst="rect">
              <a:avLst/>
            </a:prstGeom>
            <a:noFill/>
            <a:ln>
              <a:noFill/>
            </a:ln>
          </p:spPr>
        </p:pic>
        <p:sp>
          <p:nvSpPr>
            <p:cNvPr id="31" name="TextBox 30"/>
            <p:cNvSpPr txBox="1"/>
            <p:nvPr/>
          </p:nvSpPr>
          <p:spPr>
            <a:xfrm rot="16200000">
              <a:off x="4736849" y="1401622"/>
              <a:ext cx="744998" cy="254216"/>
            </a:xfrm>
            <a:prstGeom prst="rect">
              <a:avLst/>
            </a:prstGeom>
            <a:noFill/>
          </p:spPr>
          <p:txBody>
            <a:bodyPr wrap="none" rtlCol="0">
              <a:spAutoFit/>
            </a:bodyPr>
            <a:lstStyle/>
            <a:p>
              <a:r>
                <a:rPr lang="en-US" sz="1200" dirty="0" smtClean="0"/>
                <a:t>PIVOTAL</a:t>
              </a:r>
              <a:endParaRPr lang="en-US" sz="1200" dirty="0"/>
            </a:p>
          </p:txBody>
        </p:sp>
      </p:grpSp>
      <p:grpSp>
        <p:nvGrpSpPr>
          <p:cNvPr id="192" name="Group 191"/>
          <p:cNvGrpSpPr/>
          <p:nvPr/>
        </p:nvGrpSpPr>
        <p:grpSpPr>
          <a:xfrm>
            <a:off x="6957583" y="3013207"/>
            <a:ext cx="1610764" cy="1517214"/>
            <a:chOff x="6957583" y="3013207"/>
            <a:chExt cx="1610764" cy="1517214"/>
          </a:xfrm>
        </p:grpSpPr>
        <p:sp>
          <p:nvSpPr>
            <p:cNvPr id="67" name="Rounded Rectangle 66"/>
            <p:cNvSpPr/>
            <p:nvPr/>
          </p:nvSpPr>
          <p:spPr>
            <a:xfrm>
              <a:off x="7220317" y="3013207"/>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Oracle DB</a:t>
              </a:r>
              <a:endParaRPr lang="en-US" sz="1200" dirty="0">
                <a:solidFill>
                  <a:srgbClr val="000000"/>
                </a:solidFill>
              </a:endParaRPr>
            </a:p>
          </p:txBody>
        </p:sp>
        <p:sp>
          <p:nvSpPr>
            <p:cNvPr id="68" name="Rounded Rectangle 67"/>
            <p:cNvSpPr/>
            <p:nvPr/>
          </p:nvSpPr>
          <p:spPr>
            <a:xfrm>
              <a:off x="7220317" y="3326517"/>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MS SQL Server</a:t>
              </a:r>
              <a:endParaRPr lang="en-US" sz="1200" dirty="0">
                <a:solidFill>
                  <a:srgbClr val="000000"/>
                </a:solidFill>
              </a:endParaRPr>
            </a:p>
          </p:txBody>
        </p:sp>
        <p:sp>
          <p:nvSpPr>
            <p:cNvPr id="69" name="Rounded Rectangle 68"/>
            <p:cNvSpPr/>
            <p:nvPr/>
          </p:nvSpPr>
          <p:spPr>
            <a:xfrm>
              <a:off x="7220317" y="3629811"/>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MySQL</a:t>
              </a:r>
              <a:endParaRPr lang="en-US" sz="1200" dirty="0">
                <a:solidFill>
                  <a:srgbClr val="000000"/>
                </a:solidFill>
              </a:endParaRPr>
            </a:p>
          </p:txBody>
        </p:sp>
        <p:sp>
          <p:nvSpPr>
            <p:cNvPr id="70" name="Rounded Rectangle 69"/>
            <p:cNvSpPr/>
            <p:nvPr/>
          </p:nvSpPr>
          <p:spPr>
            <a:xfrm>
              <a:off x="7220317" y="3942815"/>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Active MQ</a:t>
              </a:r>
            </a:p>
          </p:txBody>
        </p:sp>
        <p:sp>
          <p:nvSpPr>
            <p:cNvPr id="71" name="Rounded Rectangle 70"/>
            <p:cNvSpPr/>
            <p:nvPr/>
          </p:nvSpPr>
          <p:spPr>
            <a:xfrm>
              <a:off x="7220317" y="4245461"/>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IBM DB/2</a:t>
              </a:r>
              <a:endParaRPr lang="en-US" sz="1200" dirty="0">
                <a:solidFill>
                  <a:srgbClr val="000000"/>
                </a:solidFill>
              </a:endParaRPr>
            </a:p>
          </p:txBody>
        </p:sp>
        <p:sp>
          <p:nvSpPr>
            <p:cNvPr id="76" name="TextBox 75"/>
            <p:cNvSpPr txBox="1"/>
            <p:nvPr/>
          </p:nvSpPr>
          <p:spPr>
            <a:xfrm rot="16200000">
              <a:off x="6426735" y="3670682"/>
              <a:ext cx="1315911" cy="254216"/>
            </a:xfrm>
            <a:prstGeom prst="rect">
              <a:avLst/>
            </a:prstGeom>
            <a:noFill/>
          </p:spPr>
          <p:txBody>
            <a:bodyPr wrap="none" rtlCol="0">
              <a:spAutoFit/>
            </a:bodyPr>
            <a:lstStyle/>
            <a:p>
              <a:r>
                <a:rPr lang="en-US" sz="1200" dirty="0" smtClean="0"/>
                <a:t>USER PROVIDED</a:t>
              </a:r>
              <a:endParaRPr lang="en-US" sz="1200" dirty="0"/>
            </a:p>
          </p:txBody>
        </p:sp>
      </p:grpSp>
      <p:grpSp>
        <p:nvGrpSpPr>
          <p:cNvPr id="109" name="Group 108"/>
          <p:cNvGrpSpPr/>
          <p:nvPr/>
        </p:nvGrpSpPr>
        <p:grpSpPr>
          <a:xfrm>
            <a:off x="1474947" y="3542230"/>
            <a:ext cx="5247182" cy="659469"/>
            <a:chOff x="1474947" y="3542230"/>
            <a:chExt cx="5247182" cy="659469"/>
          </a:xfrm>
        </p:grpSpPr>
        <p:sp>
          <p:nvSpPr>
            <p:cNvPr id="38" name="Rounded Rectangle 37"/>
            <p:cNvSpPr/>
            <p:nvPr/>
          </p:nvSpPr>
          <p:spPr>
            <a:xfrm>
              <a:off x="4193112" y="3916739"/>
              <a:ext cx="2529016"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Version </a:t>
              </a:r>
              <a:r>
                <a:rPr lang="en-US" sz="1200" dirty="0">
                  <a:solidFill>
                    <a:srgbClr val="000000"/>
                  </a:solidFill>
                </a:rPr>
                <a:t>C</a:t>
              </a:r>
              <a:r>
                <a:rPr lang="en-US" sz="1200" dirty="0" smtClean="0">
                  <a:solidFill>
                    <a:srgbClr val="000000"/>
                  </a:solidFill>
                </a:rPr>
                <a:t>ontrolled Configuration</a:t>
              </a:r>
              <a:endParaRPr lang="en-US" sz="1200" dirty="0">
                <a:solidFill>
                  <a:srgbClr val="000000"/>
                </a:solidFill>
              </a:endParaRPr>
            </a:p>
          </p:txBody>
        </p:sp>
        <p:sp>
          <p:nvSpPr>
            <p:cNvPr id="40" name="Rounded Rectangle 39"/>
            <p:cNvSpPr/>
            <p:nvPr/>
          </p:nvSpPr>
          <p:spPr>
            <a:xfrm>
              <a:off x="4982239" y="3546845"/>
              <a:ext cx="1739890"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Infrastructure Agnostic</a:t>
              </a:r>
              <a:endParaRPr lang="en-US" sz="1200" dirty="0">
                <a:solidFill>
                  <a:srgbClr val="000000"/>
                </a:solidFill>
              </a:endParaRPr>
            </a:p>
          </p:txBody>
        </p:sp>
        <p:sp>
          <p:nvSpPr>
            <p:cNvPr id="41" name="Rounded Rectangle 40"/>
            <p:cNvSpPr/>
            <p:nvPr/>
          </p:nvSpPr>
          <p:spPr>
            <a:xfrm>
              <a:off x="2924891" y="3542230"/>
              <a:ext cx="2014979"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Multi-Cloud Orchestration</a:t>
              </a:r>
              <a:endParaRPr lang="en-US" sz="1200" dirty="0">
                <a:solidFill>
                  <a:srgbClr val="000000"/>
                </a:solidFill>
              </a:endParaRPr>
            </a:p>
          </p:txBody>
        </p:sp>
        <p:sp>
          <p:nvSpPr>
            <p:cNvPr id="77" name="Rounded Rectangle 76"/>
            <p:cNvSpPr/>
            <p:nvPr/>
          </p:nvSpPr>
          <p:spPr>
            <a:xfrm>
              <a:off x="1474947" y="3914771"/>
              <a:ext cx="2707610"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Health and Lifecycle Management</a:t>
              </a:r>
              <a:endParaRPr lang="en-US" sz="1200" dirty="0">
                <a:solidFill>
                  <a:srgbClr val="000000"/>
                </a:solidFill>
              </a:endParaRPr>
            </a:p>
          </p:txBody>
        </p:sp>
      </p:grpSp>
      <p:grpSp>
        <p:nvGrpSpPr>
          <p:cNvPr id="127" name="Group 126"/>
          <p:cNvGrpSpPr/>
          <p:nvPr/>
        </p:nvGrpSpPr>
        <p:grpSpPr>
          <a:xfrm>
            <a:off x="6951980" y="1542038"/>
            <a:ext cx="1616367" cy="1258594"/>
            <a:chOff x="6951980" y="1542038"/>
            <a:chExt cx="1616367" cy="1258594"/>
          </a:xfrm>
        </p:grpSpPr>
        <p:sp>
          <p:nvSpPr>
            <p:cNvPr id="63" name="Rounded Rectangle 62"/>
            <p:cNvSpPr/>
            <p:nvPr/>
          </p:nvSpPr>
          <p:spPr>
            <a:xfrm>
              <a:off x="7220317" y="1542038"/>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64" name="Rounded Rectangle 63"/>
            <p:cNvSpPr/>
            <p:nvPr/>
          </p:nvSpPr>
          <p:spPr>
            <a:xfrm>
              <a:off x="7220317" y="1843874"/>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65" name="Rounded Rectangle 64"/>
            <p:cNvSpPr/>
            <p:nvPr/>
          </p:nvSpPr>
          <p:spPr>
            <a:xfrm>
              <a:off x="7220317" y="2156542"/>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66" name="Rounded Rectangle 65"/>
            <p:cNvSpPr/>
            <p:nvPr/>
          </p:nvSpPr>
          <p:spPr>
            <a:xfrm>
              <a:off x="7220317" y="2471475"/>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75" name="TextBox 74"/>
            <p:cNvSpPr txBox="1"/>
            <p:nvPr/>
          </p:nvSpPr>
          <p:spPr>
            <a:xfrm rot="16200000">
              <a:off x="6574118" y="2029434"/>
              <a:ext cx="1009939" cy="254216"/>
            </a:xfrm>
            <a:prstGeom prst="rect">
              <a:avLst/>
            </a:prstGeom>
            <a:noFill/>
          </p:spPr>
          <p:txBody>
            <a:bodyPr wrap="none" rtlCol="0">
              <a:spAutoFit/>
            </a:bodyPr>
            <a:lstStyle/>
            <a:p>
              <a:r>
                <a:rPr lang="en-US" sz="1200" dirty="0" smtClean="0"/>
                <a:t>PARTNERED</a:t>
              </a:r>
              <a:endParaRPr lang="en-US" sz="1200" dirty="0"/>
            </a:p>
          </p:txBody>
        </p:sp>
        <p:pic>
          <p:nvPicPr>
            <p:cNvPr id="92" name="Picture 9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278594" y="1565194"/>
              <a:ext cx="1206201" cy="221877"/>
            </a:xfrm>
            <a:prstGeom prst="rect">
              <a:avLst/>
            </a:prstGeom>
          </p:spPr>
        </p:pic>
        <p:pic>
          <p:nvPicPr>
            <p:cNvPr id="101" name="Picture 10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278594" y="1901229"/>
              <a:ext cx="1154393" cy="203075"/>
            </a:xfrm>
            <a:prstGeom prst="rect">
              <a:avLst/>
            </a:prstGeom>
          </p:spPr>
        </p:pic>
        <p:pic>
          <p:nvPicPr>
            <p:cNvPr id="102" name="Picture 101"/>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530509" y="2183602"/>
              <a:ext cx="725165" cy="240761"/>
            </a:xfrm>
            <a:prstGeom prst="rect">
              <a:avLst/>
            </a:prstGeom>
          </p:spPr>
        </p:pic>
        <p:pic>
          <p:nvPicPr>
            <p:cNvPr id="103" name="Picture 102"/>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278594" y="2424364"/>
              <a:ext cx="1129853" cy="376268"/>
            </a:xfrm>
            <a:prstGeom prst="rect">
              <a:avLst/>
            </a:prstGeom>
          </p:spPr>
        </p:pic>
      </p:grpSp>
      <p:grpSp>
        <p:nvGrpSpPr>
          <p:cNvPr id="126" name="Group 125"/>
          <p:cNvGrpSpPr/>
          <p:nvPr/>
        </p:nvGrpSpPr>
        <p:grpSpPr>
          <a:xfrm>
            <a:off x="6957580" y="626698"/>
            <a:ext cx="1610767" cy="744998"/>
            <a:chOff x="6957580" y="626698"/>
            <a:chExt cx="1610767" cy="744998"/>
          </a:xfrm>
        </p:grpSpPr>
        <p:sp>
          <p:nvSpPr>
            <p:cNvPr id="61" name="Rounded Rectangle 60"/>
            <p:cNvSpPr/>
            <p:nvPr/>
          </p:nvSpPr>
          <p:spPr>
            <a:xfrm>
              <a:off x="7220317" y="655733"/>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    </a:t>
              </a:r>
              <a:r>
                <a:rPr lang="en-US" sz="1200" dirty="0" err="1" smtClean="0">
                  <a:solidFill>
                    <a:srgbClr val="000000"/>
                  </a:solidFill>
                </a:rPr>
                <a:t>Greenplum</a:t>
              </a:r>
              <a:endParaRPr lang="en-US" sz="1200" dirty="0">
                <a:solidFill>
                  <a:srgbClr val="000000"/>
                </a:solidFill>
              </a:endParaRPr>
            </a:p>
          </p:txBody>
        </p:sp>
        <p:sp>
          <p:nvSpPr>
            <p:cNvPr id="62" name="Rounded Rectangle 61"/>
            <p:cNvSpPr/>
            <p:nvPr/>
          </p:nvSpPr>
          <p:spPr>
            <a:xfrm>
              <a:off x="7220317" y="982116"/>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HDB</a:t>
              </a:r>
              <a:endParaRPr lang="en-US" sz="1200" dirty="0">
                <a:solidFill>
                  <a:srgbClr val="000000"/>
                </a:solidFill>
              </a:endParaRPr>
            </a:p>
          </p:txBody>
        </p:sp>
        <p:sp>
          <p:nvSpPr>
            <p:cNvPr id="74" name="TextBox 73"/>
            <p:cNvSpPr txBox="1"/>
            <p:nvPr/>
          </p:nvSpPr>
          <p:spPr>
            <a:xfrm rot="16200000">
              <a:off x="6712189" y="872089"/>
              <a:ext cx="744998" cy="254216"/>
            </a:xfrm>
            <a:prstGeom prst="rect">
              <a:avLst/>
            </a:prstGeom>
            <a:noFill/>
          </p:spPr>
          <p:txBody>
            <a:bodyPr wrap="none" rtlCol="0">
              <a:spAutoFit/>
            </a:bodyPr>
            <a:lstStyle/>
            <a:p>
              <a:r>
                <a:rPr lang="en-US" sz="1200" dirty="0" smtClean="0"/>
                <a:t>PIVOTAL</a:t>
              </a:r>
              <a:endParaRPr lang="en-US" sz="1200" dirty="0"/>
            </a:p>
          </p:txBody>
        </p:sp>
        <p:pic>
          <p:nvPicPr>
            <p:cNvPr id="106" name="Shape 126" descr="icon_pivotalhd_cf@2x.pn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243192" y="999197"/>
              <a:ext cx="287317" cy="258426"/>
            </a:xfrm>
            <a:prstGeom prst="rect">
              <a:avLst/>
            </a:prstGeom>
            <a:noFill/>
            <a:ln>
              <a:noFill/>
            </a:ln>
          </p:spPr>
        </p:pic>
        <p:pic>
          <p:nvPicPr>
            <p:cNvPr id="107" name="Shape 123" descr="icon_gemfire_cf@2x.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7243192" y="668318"/>
              <a:ext cx="277106" cy="272375"/>
            </a:xfrm>
            <a:prstGeom prst="rect">
              <a:avLst/>
            </a:prstGeom>
            <a:noFill/>
            <a:ln>
              <a:noFill/>
            </a:ln>
          </p:spPr>
        </p:pic>
      </p:grpSp>
      <p:grpSp>
        <p:nvGrpSpPr>
          <p:cNvPr id="125" name="Group 124"/>
          <p:cNvGrpSpPr/>
          <p:nvPr/>
        </p:nvGrpSpPr>
        <p:grpSpPr>
          <a:xfrm>
            <a:off x="5011223" y="2376798"/>
            <a:ext cx="1710906" cy="1234679"/>
            <a:chOff x="5011223" y="2376798"/>
            <a:chExt cx="1710906" cy="1234679"/>
          </a:xfrm>
        </p:grpSpPr>
        <p:sp>
          <p:nvSpPr>
            <p:cNvPr id="47" name="Rounded Rectangle 46"/>
            <p:cNvSpPr/>
            <p:nvPr/>
          </p:nvSpPr>
          <p:spPr>
            <a:xfrm>
              <a:off x="5374099" y="2376798"/>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Jenkins</a:t>
              </a:r>
              <a:endParaRPr lang="en-US" sz="1200" dirty="0">
                <a:solidFill>
                  <a:srgbClr val="000000"/>
                </a:solidFill>
              </a:endParaRPr>
            </a:p>
          </p:txBody>
        </p:sp>
        <p:sp>
          <p:nvSpPr>
            <p:cNvPr id="48" name="Rounded Rectangle 47"/>
            <p:cNvSpPr/>
            <p:nvPr/>
          </p:nvSpPr>
          <p:spPr>
            <a:xfrm>
              <a:off x="5374099" y="2681052"/>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000000"/>
                  </a:solidFill>
                </a:rPr>
                <a:t>GitLab</a:t>
              </a:r>
              <a:endParaRPr lang="en-US" sz="1200" dirty="0">
                <a:solidFill>
                  <a:srgbClr val="000000"/>
                </a:solidFill>
              </a:endParaRPr>
            </a:p>
          </p:txBody>
        </p:sp>
        <p:sp>
          <p:nvSpPr>
            <p:cNvPr id="49" name="Rounded Rectangle 48"/>
            <p:cNvSpPr/>
            <p:nvPr/>
          </p:nvSpPr>
          <p:spPr>
            <a:xfrm>
              <a:off x="5374099" y="3013207"/>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pic>
          <p:nvPicPr>
            <p:cNvPr id="55" name="Shape 118" descr="icon_jenkins_enterprise.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5421274" y="2391922"/>
              <a:ext cx="290411" cy="261277"/>
            </a:xfrm>
            <a:prstGeom prst="rect">
              <a:avLst/>
            </a:prstGeom>
            <a:noFill/>
            <a:ln>
              <a:noFill/>
            </a:ln>
          </p:spPr>
        </p:pic>
        <p:pic>
          <p:nvPicPr>
            <p:cNvPr id="56" name="Shape 119" descr="icon_gitlab_cf@2x.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5425731" y="2731205"/>
              <a:ext cx="286158" cy="234807"/>
            </a:xfrm>
            <a:prstGeom prst="rect">
              <a:avLst/>
            </a:prstGeom>
            <a:noFill/>
            <a:ln>
              <a:noFill/>
            </a:ln>
          </p:spPr>
        </p:pic>
        <p:sp>
          <p:nvSpPr>
            <p:cNvPr id="60" name="TextBox 59"/>
            <p:cNvSpPr txBox="1"/>
            <p:nvPr/>
          </p:nvSpPr>
          <p:spPr>
            <a:xfrm rot="16200000">
              <a:off x="4725343" y="2742811"/>
              <a:ext cx="825976" cy="254216"/>
            </a:xfrm>
            <a:prstGeom prst="rect">
              <a:avLst/>
            </a:prstGeom>
            <a:noFill/>
          </p:spPr>
          <p:txBody>
            <a:bodyPr wrap="none" rtlCol="0">
              <a:spAutoFit/>
            </a:bodyPr>
            <a:lstStyle/>
            <a:p>
              <a:r>
                <a:rPr lang="en-US" sz="1200" dirty="0" smtClean="0"/>
                <a:t>PARTNER</a:t>
              </a:r>
              <a:endParaRPr lang="en-US" sz="1200" dirty="0"/>
            </a:p>
          </p:txBody>
        </p:sp>
        <p:pic>
          <p:nvPicPr>
            <p:cNvPr id="104" name="Picture 103"/>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567364" y="2711313"/>
              <a:ext cx="915800" cy="900164"/>
            </a:xfrm>
            <a:prstGeom prst="rect">
              <a:avLst/>
            </a:prstGeom>
          </p:spPr>
        </p:pic>
      </p:grpSp>
      <p:grpSp>
        <p:nvGrpSpPr>
          <p:cNvPr id="93" name="Group 92"/>
          <p:cNvGrpSpPr/>
          <p:nvPr/>
        </p:nvGrpSpPr>
        <p:grpSpPr>
          <a:xfrm>
            <a:off x="314862" y="4319073"/>
            <a:ext cx="6543667" cy="729872"/>
            <a:chOff x="805268" y="5100378"/>
            <a:chExt cx="6543667" cy="729872"/>
          </a:xfrm>
        </p:grpSpPr>
        <p:grpSp>
          <p:nvGrpSpPr>
            <p:cNvPr id="94" name="Group 93"/>
            <p:cNvGrpSpPr/>
            <p:nvPr/>
          </p:nvGrpSpPr>
          <p:grpSpPr>
            <a:xfrm>
              <a:off x="805268" y="5100378"/>
              <a:ext cx="1208257" cy="724232"/>
              <a:chOff x="184080" y="4448922"/>
              <a:chExt cx="1010802" cy="527416"/>
            </a:xfrm>
          </p:grpSpPr>
          <p:pic>
            <p:nvPicPr>
              <p:cNvPr id="136" name="Picture 135"/>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184080" y="4448922"/>
                <a:ext cx="1010802" cy="527416"/>
              </a:xfrm>
              <a:prstGeom prst="rect">
                <a:avLst/>
              </a:prstGeom>
              <a:noFill/>
              <a:ln w="9525">
                <a:noFill/>
                <a:miter lim="800000"/>
                <a:headEnd/>
                <a:tailEnd/>
              </a:ln>
            </p:spPr>
          </p:pic>
          <p:pic>
            <p:nvPicPr>
              <p:cNvPr id="137" name="Picture 136"/>
              <p:cNvPicPr>
                <a:picLocks noChangeAspect="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8026" y="4636567"/>
                <a:ext cx="648221" cy="164130"/>
              </a:xfrm>
              <a:prstGeom prst="rect">
                <a:avLst/>
              </a:prstGeom>
            </p:spPr>
          </p:pic>
        </p:grpSp>
        <p:grpSp>
          <p:nvGrpSpPr>
            <p:cNvPr id="95" name="Group 94"/>
            <p:cNvGrpSpPr/>
            <p:nvPr/>
          </p:nvGrpSpPr>
          <p:grpSpPr>
            <a:xfrm>
              <a:off x="3454108" y="5103789"/>
              <a:ext cx="1208257" cy="724232"/>
              <a:chOff x="2400043" y="4451406"/>
              <a:chExt cx="1010802" cy="527416"/>
            </a:xfrm>
          </p:grpSpPr>
          <p:pic>
            <p:nvPicPr>
              <p:cNvPr id="134" name="Picture 133"/>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2400043" y="4451406"/>
                <a:ext cx="1010802" cy="527416"/>
              </a:xfrm>
              <a:prstGeom prst="rect">
                <a:avLst/>
              </a:prstGeom>
              <a:noFill/>
              <a:ln w="9525">
                <a:noFill/>
                <a:miter lim="800000"/>
                <a:headEnd/>
                <a:tailEnd/>
              </a:ln>
            </p:spPr>
          </p:pic>
          <p:pic>
            <p:nvPicPr>
              <p:cNvPr id="135" name="Picture 2" descr="https://encrypted-tbn0.gstatic.com/images?q=tbn:ANd9GcRgWtweeNVNot_dJ1JZ4fATg5X0qxTniN17Zry9UylCHUwXFy8KJQ"/>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2576400" y="4585912"/>
                <a:ext cx="542437" cy="219842"/>
              </a:xfrm>
              <a:prstGeom prst="rect">
                <a:avLst/>
              </a:prstGeom>
              <a:noFill/>
            </p:spPr>
          </p:pic>
        </p:grpSp>
        <p:grpSp>
          <p:nvGrpSpPr>
            <p:cNvPr id="96" name="Group 95"/>
            <p:cNvGrpSpPr/>
            <p:nvPr/>
          </p:nvGrpSpPr>
          <p:grpSpPr>
            <a:xfrm>
              <a:off x="2122634" y="5101595"/>
              <a:ext cx="1208257" cy="724232"/>
              <a:chOff x="1286160" y="4449808"/>
              <a:chExt cx="1010802" cy="527416"/>
            </a:xfrm>
          </p:grpSpPr>
          <p:pic>
            <p:nvPicPr>
              <p:cNvPr id="132" name="Picture 131"/>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1286160" y="4449808"/>
                <a:ext cx="1010802" cy="527416"/>
              </a:xfrm>
              <a:prstGeom prst="rect">
                <a:avLst/>
              </a:prstGeom>
              <a:noFill/>
              <a:ln w="9525">
                <a:noFill/>
                <a:miter lim="800000"/>
                <a:headEnd/>
                <a:tailEnd/>
              </a:ln>
            </p:spPr>
          </p:pic>
          <p:pic>
            <p:nvPicPr>
              <p:cNvPr id="133" name="Picture 132" descr="openstack_logo.jpg"/>
              <p:cNvPicPr>
                <a:picLocks noChangeAspect="1"/>
              </p:cNvPicPr>
              <p:nvPr/>
            </p:nvPicPr>
            <p:blipFill rotWithShape="1">
              <a:blip r:embed="rId30" cstate="email">
                <a:extLst>
                  <a:ext uri="{28A0092B-C50C-407E-A947-70E740481C1C}">
                    <a14:useLocalDpi xmlns:a14="http://schemas.microsoft.com/office/drawing/2010/main"/>
                  </a:ext>
                </a:extLst>
              </a:blip>
              <a:srcRect/>
              <a:stretch/>
            </p:blipFill>
            <p:spPr>
              <a:xfrm>
                <a:off x="1455729" y="4599299"/>
                <a:ext cx="596066" cy="198041"/>
              </a:xfrm>
              <a:prstGeom prst="rect">
                <a:avLst/>
              </a:prstGeom>
            </p:spPr>
          </p:pic>
        </p:grpSp>
        <p:grpSp>
          <p:nvGrpSpPr>
            <p:cNvPr id="97" name="Group 96"/>
            <p:cNvGrpSpPr/>
            <p:nvPr/>
          </p:nvGrpSpPr>
          <p:grpSpPr>
            <a:xfrm>
              <a:off x="4780919" y="5106018"/>
              <a:ext cx="1208257" cy="724232"/>
              <a:chOff x="3510024" y="4453029"/>
              <a:chExt cx="1010802" cy="527416"/>
            </a:xfrm>
          </p:grpSpPr>
          <p:pic>
            <p:nvPicPr>
              <p:cNvPr id="129" name="Picture 128"/>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pic>
            <p:nvPicPr>
              <p:cNvPr id="130" name="Picture 129"/>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650837" y="4531964"/>
                <a:ext cx="327845" cy="327845"/>
              </a:xfrm>
              <a:prstGeom prst="rect">
                <a:avLst/>
              </a:prstGeom>
            </p:spPr>
          </p:pic>
          <p:sp>
            <p:nvSpPr>
              <p:cNvPr id="131" name="TextBox 130"/>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nvGrpSpPr>
            <p:cNvPr id="98" name="Group 97"/>
            <p:cNvGrpSpPr/>
            <p:nvPr/>
          </p:nvGrpSpPr>
          <p:grpSpPr>
            <a:xfrm>
              <a:off x="6140678" y="5100378"/>
              <a:ext cx="1208257" cy="724232"/>
              <a:chOff x="6140678" y="5100378"/>
              <a:chExt cx="1208257" cy="724232"/>
            </a:xfrm>
          </p:grpSpPr>
          <p:grpSp>
            <p:nvGrpSpPr>
              <p:cNvPr id="99" name="Group 98"/>
              <p:cNvGrpSpPr/>
              <p:nvPr/>
            </p:nvGrpSpPr>
            <p:grpSpPr>
              <a:xfrm>
                <a:off x="6140678" y="5100378"/>
                <a:ext cx="1208257" cy="724232"/>
                <a:chOff x="3510024" y="4453029"/>
                <a:chExt cx="1010802" cy="527416"/>
              </a:xfrm>
            </p:grpSpPr>
            <p:pic>
              <p:nvPicPr>
                <p:cNvPr id="105" name="Picture 104"/>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sp>
              <p:nvSpPr>
                <p:cNvPr id="128" name="TextBox 127"/>
                <p:cNvSpPr txBox="1"/>
                <p:nvPr/>
              </p:nvSpPr>
              <p:spPr>
                <a:xfrm>
                  <a:off x="3895485" y="4629329"/>
                  <a:ext cx="431139" cy="201722"/>
                </a:xfrm>
                <a:prstGeom prst="rect">
                  <a:avLst/>
                </a:prstGeom>
                <a:noFill/>
              </p:spPr>
              <p:txBody>
                <a:bodyPr wrap="none" rtlCol="0">
                  <a:spAutoFit/>
                </a:bodyPr>
                <a:lstStyle/>
                <a:p>
                  <a:pPr algn="ctr"/>
                  <a:r>
                    <a:rPr lang="en-US" sz="1200" dirty="0" smtClean="0"/>
                    <a:t>GCP</a:t>
                  </a:r>
                </a:p>
              </p:txBody>
            </p:sp>
          </p:grpSp>
          <p:pic>
            <p:nvPicPr>
              <p:cNvPr id="100" name="Picture 99"/>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322786" y="5256759"/>
                <a:ext cx="379471" cy="337966"/>
              </a:xfrm>
              <a:prstGeom prst="rect">
                <a:avLst/>
              </a:prstGeom>
            </p:spPr>
          </p:pic>
        </p:grpSp>
      </p:grpSp>
    </p:spTree>
    <p:extLst>
      <p:ext uri="{BB962C8B-B14F-4D97-AF65-F5344CB8AC3E}">
        <p14:creationId xmlns:p14="http://schemas.microsoft.com/office/powerpoint/2010/main" val="25000325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par>
                                <p:cTn id="18" presetID="12" presetClass="entr" presetSubtype="4" fill="hold" nodeType="withEffect">
                                  <p:stCondLst>
                                    <p:cond delay="0"/>
                                  </p:stCondLst>
                                  <p:childTnLst>
                                    <p:set>
                                      <p:cBhvr>
                                        <p:cTn id="19" dur="1" fill="hold">
                                          <p:stCondLst>
                                            <p:cond delay="0"/>
                                          </p:stCondLst>
                                        </p:cTn>
                                        <p:tgtEl>
                                          <p:spTgt spid="93"/>
                                        </p:tgtEl>
                                        <p:attrNameLst>
                                          <p:attrName>style.visibility</p:attrName>
                                        </p:attrNameLst>
                                      </p:cBhvr>
                                      <p:to>
                                        <p:strVal val="visible"/>
                                      </p:to>
                                    </p:set>
                                    <p:anim calcmode="lin" valueType="num">
                                      <p:cBhvr additive="base">
                                        <p:cTn id="20" dur="500"/>
                                        <p:tgtEl>
                                          <p:spTgt spid="93"/>
                                        </p:tgtEl>
                                        <p:attrNameLst>
                                          <p:attrName>ppt_y</p:attrName>
                                        </p:attrNameLst>
                                      </p:cBhvr>
                                      <p:tavLst>
                                        <p:tav tm="0">
                                          <p:val>
                                            <p:strVal val="#ppt_y+#ppt_h*1.125000"/>
                                          </p:val>
                                        </p:tav>
                                        <p:tav tm="100000">
                                          <p:val>
                                            <p:strVal val="#ppt_y"/>
                                          </p:val>
                                        </p:tav>
                                      </p:tavLst>
                                    </p:anim>
                                    <p:animEffect transition="in" filter="wipe(up)">
                                      <p:cBhvr>
                                        <p:cTn id="21" dur="500"/>
                                        <p:tgtEl>
                                          <p:spTgt spid="9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4"/>
                                        </p:tgtEl>
                                        <p:attrNameLst>
                                          <p:attrName>style.visibility</p:attrName>
                                        </p:attrNameLst>
                                      </p:cBhvr>
                                      <p:to>
                                        <p:strVal val="visible"/>
                                      </p:to>
                                    </p:set>
                                    <p:animEffect transition="in" filter="fade">
                                      <p:cBhvr>
                                        <p:cTn id="26" dur="500"/>
                                        <p:tgtEl>
                                          <p:spTgt spid="124"/>
                                        </p:tgtEl>
                                      </p:cBhvr>
                                    </p:animEffect>
                                  </p:childTnLst>
                                </p:cTn>
                              </p:par>
                              <p:par>
                                <p:cTn id="27" presetID="10"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fade">
                                      <p:cBhvr>
                                        <p:cTn id="29" dur="500"/>
                                        <p:tgtEl>
                                          <p:spTgt spid="1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fade">
                                      <p:cBhvr>
                                        <p:cTn id="34" dur="500"/>
                                        <p:tgtEl>
                                          <p:spTgt spid="127"/>
                                        </p:tgtEl>
                                      </p:cBhvr>
                                    </p:animEffect>
                                  </p:childTnLst>
                                </p:cTn>
                              </p:par>
                              <p:par>
                                <p:cTn id="35" presetID="10" presetClass="entr" presetSubtype="0" fill="hold" nodeType="with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fade">
                                      <p:cBhvr>
                                        <p:cTn id="37" dur="500"/>
                                        <p:tgtEl>
                                          <p:spTgt spid="1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fade">
                                      <p:cBhvr>
                                        <p:cTn id="42"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18597"/>
            <a:ext cx="1344612" cy="763553"/>
          </a:xfrm>
          <a:prstGeom prst="rect">
            <a:avLst/>
          </a:prstGeom>
          <a:noFill/>
          <a:ln w="12700" cmpd="sng">
            <a:solidFill>
              <a:srgbClr val="705D8B"/>
            </a:solidFill>
            <a:prstDash val="dash"/>
          </a:ln>
        </p:spPr>
        <p:txBody>
          <a:bodyPr lIns="91425" tIns="91425" rIns="91425" bIns="91425" anchor="t" anchorCtr="0">
            <a:normAutofit fontScale="925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1"/>
                </a:solidFill>
              </a:rPr>
              <a:t>App Fail</a:t>
            </a:r>
            <a:endParaRPr lang="en-US" dirty="0">
              <a:solidFill>
                <a:schemeClr val="bg1"/>
              </a:solidFill>
            </a:endParaRPr>
          </a:p>
        </p:txBody>
      </p:sp>
      <p:grpSp>
        <p:nvGrpSpPr>
          <p:cNvPr id="12" name="Group 11"/>
          <p:cNvGrpSpPr/>
          <p:nvPr/>
        </p:nvGrpSpPr>
        <p:grpSpPr>
          <a:xfrm>
            <a:off x="247617" y="1208216"/>
            <a:ext cx="1204912" cy="1791730"/>
            <a:chOff x="240620" y="1409700"/>
            <a:chExt cx="1204912" cy="1706124"/>
          </a:xfrm>
        </p:grpSpPr>
        <p:sp>
          <p:nvSpPr>
            <p:cNvPr id="484" name="Shape 484"/>
            <p:cNvSpPr txBox="1"/>
            <p:nvPr/>
          </p:nvSpPr>
          <p:spPr>
            <a:xfrm>
              <a:off x="240620" y="1409700"/>
              <a:ext cx="1204912" cy="1706124"/>
            </a:xfrm>
            <a:prstGeom prst="rect">
              <a:avLst/>
            </a:prstGeom>
            <a:solidFill>
              <a:schemeClr val="bg1">
                <a:lumMod val="95000"/>
              </a:schemeClr>
            </a:solidFill>
            <a:ln w="19050" cap="rnd">
              <a:solidFill>
                <a:schemeClr val="bg1"/>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tx2"/>
                  </a:solidFill>
                  <a:latin typeface="Source Sans Pro"/>
                  <a:ea typeface="Source Sans Pro"/>
                  <a:cs typeface="Source Sans Pro"/>
                  <a:sym typeface="Source Sans Pro"/>
                </a:rPr>
                <a:t>PCF</a:t>
              </a:r>
              <a:endParaRPr lang="en-US" sz="1800" b="1" i="0" u="none" strike="noStrike" cap="none" baseline="0" dirty="0">
                <a:solidFill>
                  <a:schemeClr val="tx2"/>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A</a:t>
              </a:r>
              <a:endParaRPr lang="en-US" sz="900" dirty="0">
                <a:solidFill>
                  <a:srgbClr val="FFFFFF"/>
                </a:solidFill>
              </a:endParaRPr>
            </a:p>
          </p:txBody>
        </p:sp>
        <p:sp>
          <p:nvSpPr>
            <p:cNvPr id="133" name="Rectangle 132"/>
            <p:cNvSpPr/>
            <p:nvPr/>
          </p:nvSpPr>
          <p:spPr>
            <a:xfrm>
              <a:off x="752583" y="1817579"/>
              <a:ext cx="263071" cy="4152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135" name="Rectangle 134"/>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sp>
          <p:nvSpPr>
            <p:cNvPr id="136" name="Rectangle 135"/>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B</a:t>
              </a:r>
              <a:endParaRPr lang="en-US" sz="900" dirty="0">
                <a:solidFill>
                  <a:srgbClr val="FFFFFF"/>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rgbClr val="4D4D4D"/>
              </a:solidFill>
              <a:latin typeface="Arial"/>
              <a:ea typeface="Arial"/>
              <a:cs typeface="Arial"/>
              <a:sym typeface="Arial"/>
            </a:endParaRPr>
          </a:p>
        </p:txBody>
      </p:sp>
      <p:grpSp>
        <p:nvGrpSpPr>
          <p:cNvPr id="4" name="Group 3"/>
          <p:cNvGrpSpPr/>
          <p:nvPr/>
        </p:nvGrpSpPr>
        <p:grpSpPr>
          <a:xfrm>
            <a:off x="6517789" y="1209041"/>
            <a:ext cx="2349134" cy="3351801"/>
            <a:chOff x="6517789" y="1209041"/>
            <a:chExt cx="2349134" cy="3351801"/>
          </a:xfrm>
        </p:grpSpPr>
        <p:sp>
          <p:nvSpPr>
            <p:cNvPr id="132" name="Pentagon 131"/>
            <p:cNvSpPr/>
            <p:nvPr/>
          </p:nvSpPr>
          <p:spPr>
            <a:xfrm>
              <a:off x="6665494" y="4050955"/>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Rack Fail</a:t>
              </a:r>
              <a:endParaRPr lang="en-US" dirty="0">
                <a:solidFill>
                  <a:srgbClr val="FFFFFF"/>
                </a:solidFill>
              </a:endParaRPr>
            </a:p>
          </p:txBody>
        </p:sp>
        <p:sp>
          <p:nvSpPr>
            <p:cNvPr id="191" name="Shape 482"/>
            <p:cNvSpPr txBox="1"/>
            <p:nvPr/>
          </p:nvSpPr>
          <p:spPr>
            <a:xfrm>
              <a:off x="6544553" y="3218597"/>
              <a:ext cx="1502960" cy="768564"/>
            </a:xfrm>
            <a:prstGeom prst="rect">
              <a:avLst/>
            </a:prstGeom>
            <a:noFill/>
            <a:ln w="12700" cmpd="sng">
              <a:solidFill>
                <a:srgbClr val="705D8B"/>
              </a:solidFill>
              <a:prstDash val="dash"/>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chemeClr val="bg1"/>
                  </a:solidFill>
                  <a:latin typeface="Source Sans Pro"/>
                  <a:ea typeface="Source Sans Pro"/>
                  <a:cs typeface="Source Sans Pro"/>
                  <a:sym typeface="Source Sans Pro"/>
                </a:rPr>
                <a:t>If </a:t>
              </a:r>
              <a:r>
                <a:rPr lang="en-US" sz="1200" b="1" dirty="0" smtClean="0">
                  <a:solidFill>
                    <a:schemeClr val="bg1"/>
                  </a:solidFill>
                  <a:latin typeface="Source Sans Pro"/>
                  <a:ea typeface="Source Sans Pro"/>
                  <a:cs typeface="Source Sans Pro"/>
                  <a:sym typeface="Source Sans Pro"/>
                </a:rPr>
                <a:t>a datacenter rack fails</a:t>
              </a:r>
              <a:r>
                <a:rPr lang="en-US" sz="1200" dirty="0" smtClean="0">
                  <a:solidFill>
                    <a:schemeClr val="bg1"/>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chemeClr val="bg1"/>
                </a:solidFill>
                <a:latin typeface="Source Sans Pro"/>
                <a:ea typeface="Source Sans Pro"/>
                <a:cs typeface="Source Sans Pro"/>
                <a:sym typeface="Source Sans Pro"/>
              </a:endParaRPr>
            </a:p>
          </p:txBody>
        </p:sp>
        <p:grpSp>
          <p:nvGrpSpPr>
            <p:cNvPr id="14" name="Group 13"/>
            <p:cNvGrpSpPr/>
            <p:nvPr/>
          </p:nvGrpSpPr>
          <p:grpSpPr>
            <a:xfrm>
              <a:off x="7867371" y="1209041"/>
              <a:ext cx="999552" cy="1788159"/>
              <a:chOff x="7633410" y="1209041"/>
              <a:chExt cx="999552" cy="1788159"/>
            </a:xfrm>
          </p:grpSpPr>
          <p:sp>
            <p:nvSpPr>
              <p:cNvPr id="561"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000000"/>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199" name="Rectangle 198"/>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00" name="Rectangle 199"/>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01" name="Rectangle 200"/>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06" name="Rectangle 205"/>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07" name="Rectangle 206"/>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08" name="Rectangle 207"/>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13" name="Rectangle 212"/>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14" name="Rectangle 213"/>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15" name="Rectangle 214"/>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20" name="Rectangle 219"/>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21" name="Rectangle 220"/>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22" name="Rectangle 221"/>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09041"/>
              <a:ext cx="999552" cy="1788159"/>
              <a:chOff x="7633410" y="1209041"/>
              <a:chExt cx="999552" cy="1788159"/>
            </a:xfrm>
          </p:grpSpPr>
          <p:sp>
            <p:nvSpPr>
              <p:cNvPr id="226"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000000"/>
                    </a:solidFill>
                    <a:latin typeface="Arial"/>
                    <a:ea typeface="Arial"/>
                    <a:cs typeface="Arial"/>
                    <a:sym typeface="Arial"/>
                  </a:rPr>
                  <a:t>Zone </a:t>
                </a:r>
                <a:r>
                  <a:rPr lang="en-US" sz="1800" b="0" i="0" u="none" strike="noStrike" cap="none" baseline="0" dirty="0" smtClean="0">
                    <a:solidFill>
                      <a:srgbClr val="000000"/>
                    </a:solidFill>
                    <a:latin typeface="Arial"/>
                    <a:ea typeface="Arial"/>
                    <a:cs typeface="Arial"/>
                    <a:sym typeface="Arial"/>
                  </a:rPr>
                  <a:t>1</a:t>
                </a:r>
                <a:endParaRPr lang="en-US" sz="1800" b="0" i="0" u="none" strike="noStrike" cap="none" baseline="0" dirty="0">
                  <a:solidFill>
                    <a:srgbClr val="000000"/>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rgbClr val="4D4D4D"/>
                </a:solidFill>
                <a:latin typeface="Arial"/>
                <a:ea typeface="Arial"/>
                <a:cs typeface="Arial"/>
                <a:sym typeface="Arial"/>
              </a:endParaRPr>
            </a:p>
          </p:txBody>
        </p:sp>
      </p:grpSp>
      <p:grpSp>
        <p:nvGrpSpPr>
          <p:cNvPr id="7" name="Group 6"/>
          <p:cNvGrpSpPr/>
          <p:nvPr/>
        </p:nvGrpSpPr>
        <p:grpSpPr>
          <a:xfrm>
            <a:off x="2101952" y="1208216"/>
            <a:ext cx="1574588" cy="3379800"/>
            <a:chOff x="2101952" y="1208216"/>
            <a:chExt cx="1574588" cy="3379800"/>
          </a:xfrm>
        </p:grpSpPr>
        <p:sp>
          <p:nvSpPr>
            <p:cNvPr id="130" name="Pentagon 129"/>
            <p:cNvSpPr/>
            <p:nvPr/>
          </p:nvSpPr>
          <p:spPr>
            <a:xfrm>
              <a:off x="2101952" y="4078129"/>
              <a:ext cx="157458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Process Fail</a:t>
              </a:r>
              <a:endParaRPr lang="en-US" dirty="0">
                <a:solidFill>
                  <a:srgbClr val="FFFFFF"/>
                </a:solidFill>
              </a:endParaRPr>
            </a:p>
          </p:txBody>
        </p:sp>
        <p:sp>
          <p:nvSpPr>
            <p:cNvPr id="143" name="Shape 482"/>
            <p:cNvSpPr txBox="1"/>
            <p:nvPr/>
          </p:nvSpPr>
          <p:spPr>
            <a:xfrm>
              <a:off x="2113771" y="3218597"/>
              <a:ext cx="1344612" cy="768517"/>
            </a:xfrm>
            <a:prstGeom prst="rect">
              <a:avLst/>
            </a:prstGeom>
            <a:noFill/>
            <a:ln w="12700" cmpd="sng">
              <a:solidFill>
                <a:srgbClr val="705D8B"/>
              </a:solidFill>
              <a:prstDash val="dash"/>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59" y="1208216"/>
              <a:ext cx="1318023" cy="1791730"/>
              <a:chOff x="258761" y="1346859"/>
              <a:chExt cx="1318023" cy="1791730"/>
            </a:xfrm>
          </p:grpSpPr>
          <p:sp>
            <p:nvSpPr>
              <p:cNvPr id="145" name="Shape 484"/>
              <p:cNvSpPr txBox="1"/>
              <p:nvPr/>
            </p:nvSpPr>
            <p:spPr>
              <a:xfrm>
                <a:off x="258761" y="1346859"/>
                <a:ext cx="1318023" cy="1791730"/>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rgbClr val="000000"/>
                    </a:solidFill>
                    <a:latin typeface="Source Sans Pro"/>
                    <a:ea typeface="Source Sans Pro"/>
                    <a:cs typeface="Source Sans Pro"/>
                    <a:sym typeface="Source Sans Pro"/>
                  </a:rPr>
                  <a:t>PCF</a:t>
                </a:r>
                <a:endParaRPr lang="en-US" sz="1800" b="1" i="0" u="none" strike="noStrike" cap="none" baseline="0" dirty="0">
                  <a:solidFill>
                    <a:srgbClr val="000000"/>
                  </a:solidFill>
                  <a:latin typeface="Source Sans Pro"/>
                  <a:ea typeface="Source Sans Pro"/>
                  <a:cs typeface="Source Sans Pro"/>
                  <a:sym typeface="Source Sans Pro"/>
                </a:endParaRPr>
              </a:p>
            </p:txBody>
          </p:sp>
          <p:sp>
            <p:nvSpPr>
              <p:cNvPr id="146" name="Rectangle 145"/>
              <p:cNvSpPr/>
              <p:nvPr/>
            </p:nvSpPr>
            <p:spPr>
              <a:xfrm>
                <a:off x="376786"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FFFFFF"/>
                    </a:solidFill>
                  </a:rPr>
                  <a:t>A</a:t>
                </a:r>
              </a:p>
            </p:txBody>
          </p:sp>
          <p:sp>
            <p:nvSpPr>
              <p:cNvPr id="147" name="Rectangle 146"/>
              <p:cNvSpPr/>
              <p:nvPr/>
            </p:nvSpPr>
            <p:spPr>
              <a:xfrm>
                <a:off x="739297" y="1841692"/>
                <a:ext cx="343812" cy="3088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148" name="Rectangle 147"/>
              <p:cNvSpPr/>
              <p:nvPr/>
            </p:nvSpPr>
            <p:spPr>
              <a:xfrm>
                <a:off x="1110322"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grpSp>
        <p:sp>
          <p:nvSpPr>
            <p:cNvPr id="154" name="Rectangle 153"/>
            <p:cNvSpPr/>
            <p:nvPr/>
          </p:nvSpPr>
          <p:spPr>
            <a:xfrm>
              <a:off x="2258384" y="2302193"/>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Process</a:t>
              </a:r>
              <a:endParaRPr lang="en-US" sz="800" dirty="0">
                <a:solidFill>
                  <a:srgbClr val="4D4D4D"/>
                </a:solidFill>
              </a:endParaRPr>
            </a:p>
          </p:txBody>
        </p:sp>
        <p:sp>
          <p:nvSpPr>
            <p:cNvPr id="499" name="Shape 499"/>
            <p:cNvSpPr/>
            <p:nvPr/>
          </p:nvSpPr>
          <p:spPr>
            <a:xfrm>
              <a:off x="3029353" y="2272032"/>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rgbClr val="4D4D4D"/>
                </a:solidFill>
                <a:latin typeface="Arial"/>
                <a:ea typeface="Arial"/>
                <a:cs typeface="Arial"/>
                <a:sym typeface="Arial"/>
              </a:endParaRPr>
            </a:p>
          </p:txBody>
        </p:sp>
        <p:sp>
          <p:nvSpPr>
            <p:cNvPr id="490" name="Shape 490"/>
            <p:cNvSpPr txBox="1"/>
            <p:nvPr/>
          </p:nvSpPr>
          <p:spPr>
            <a:xfrm>
              <a:off x="2197012" y="2167110"/>
              <a:ext cx="1166723" cy="674693"/>
            </a:xfrm>
            <a:prstGeom prst="rect">
              <a:avLst/>
            </a:prstGeom>
            <a:noFill/>
            <a:ln w="19050" cap="rnd">
              <a:solidFill>
                <a:srgbClr val="4D4D4D"/>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dirty="0" smtClean="0">
                  <a:solidFill>
                    <a:srgbClr val="4D4D4D"/>
                  </a:solidFill>
                  <a:latin typeface="Source Sans Pro"/>
                  <a:ea typeface="Source Sans Pro"/>
                  <a:cs typeface="Source Sans Pro"/>
                  <a:sym typeface="Source Sans Pro"/>
                </a:rPr>
                <a:t>Runtime VM</a:t>
              </a:r>
              <a:endParaRPr lang="en-US" sz="900" b="0" i="0" u="none" strike="noStrike" cap="none" baseline="0" dirty="0">
                <a:solidFill>
                  <a:srgbClr val="4D4D4D"/>
                </a:solidFill>
                <a:latin typeface="Source Sans Pro"/>
                <a:ea typeface="Source Sans Pro"/>
                <a:cs typeface="Source Sans Pro"/>
                <a:sym typeface="Source Sans Pro"/>
              </a:endParaRPr>
            </a:p>
          </p:txBody>
        </p:sp>
      </p:grpSp>
      <p:grpSp>
        <p:nvGrpSpPr>
          <p:cNvPr id="2" name="Group 1"/>
          <p:cNvGrpSpPr/>
          <p:nvPr/>
        </p:nvGrpSpPr>
        <p:grpSpPr>
          <a:xfrm>
            <a:off x="4061068" y="1207116"/>
            <a:ext cx="1943598" cy="3380900"/>
            <a:chOff x="4061068" y="1207116"/>
            <a:chExt cx="1943598" cy="3380900"/>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rgbClr val="4D4D4D"/>
                  </a:solidFill>
                  <a:latin typeface="Source Sans Pro"/>
                  <a:ea typeface="Source Sans Pro"/>
                  <a:cs typeface="Source Sans Pro"/>
                  <a:sym typeface="Source Sans Pro"/>
                </a:rPr>
                <a:t>3. </a:t>
              </a:r>
              <a:r>
                <a:rPr lang="en-US" sz="1200" b="0" i="0" u="none" strike="noStrike" cap="none" baseline="0" dirty="0" err="1">
                  <a:solidFill>
                    <a:srgbClr val="4D4D4D"/>
                  </a:solidFill>
                  <a:latin typeface="Source Sans Pro"/>
                  <a:ea typeface="Source Sans Pro"/>
                  <a:cs typeface="Source Sans Pro"/>
                  <a:sym typeface="Source Sans Pro"/>
                </a:rPr>
                <a:t>Resurrector</a:t>
              </a:r>
              <a:r>
                <a:rPr lang="en-US" sz="1200" b="0" i="0" u="none" strike="noStrike" cap="none" baseline="0" dirty="0">
                  <a:solidFill>
                    <a:srgbClr val="4D4D4D"/>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VM Fail</a:t>
              </a:r>
              <a:endParaRPr lang="en-US" dirty="0">
                <a:solidFill>
                  <a:srgbClr val="FFFFFF"/>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rgbClr val="000000"/>
                    </a:solidFill>
                    <a:latin typeface="Source Sans Pro"/>
                    <a:ea typeface="Source Sans Pro"/>
                    <a:cs typeface="Source Sans Pro"/>
                    <a:sym typeface="Source Sans Pro"/>
                  </a:rPr>
                  <a:t>PCF</a:t>
                </a:r>
                <a:endParaRPr lang="en-US" sz="1800" b="1" i="0" u="none" strike="noStrike" cap="none" baseline="0" dirty="0">
                  <a:solidFill>
                    <a:srgbClr val="000000"/>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FFFFFF"/>
                    </a:solidFill>
                  </a:rPr>
                  <a:t>A</a:t>
                </a:r>
              </a:p>
            </p:txBody>
          </p:sp>
          <p:sp>
            <p:nvSpPr>
              <p:cNvPr id="169" name="Rectangle 168"/>
              <p:cNvSpPr/>
              <p:nvPr/>
            </p:nvSpPr>
            <p:spPr>
              <a:xfrm>
                <a:off x="677925" y="1841692"/>
                <a:ext cx="343812" cy="3088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B</a:t>
                </a:r>
                <a:endParaRPr lang="en-US" sz="900" dirty="0">
                  <a:solidFill>
                    <a:srgbClr val="FFFFFF"/>
                  </a:solidFill>
                </a:endParaRPr>
              </a:p>
            </p:txBody>
          </p:sp>
          <p:sp>
            <p:nvSpPr>
              <p:cNvPr id="170" name="Rectangle 169"/>
              <p:cNvSpPr/>
              <p:nvPr/>
            </p:nvSpPr>
            <p:spPr>
              <a:xfrm>
                <a:off x="1048950"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grpSp>
        <p:sp>
          <p:nvSpPr>
            <p:cNvPr id="171" name="Shape 490"/>
            <p:cNvSpPr txBox="1"/>
            <p:nvPr/>
          </p:nvSpPr>
          <p:spPr>
            <a:xfrm>
              <a:off x="4126470" y="2082499"/>
              <a:ext cx="533808" cy="834470"/>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VM1</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VM2</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76" name="Shape 482"/>
            <p:cNvSpPr txBox="1"/>
            <p:nvPr/>
          </p:nvSpPr>
          <p:spPr>
            <a:xfrm>
              <a:off x="4198321" y="3242592"/>
              <a:ext cx="1502960" cy="768564"/>
            </a:xfrm>
            <a:prstGeom prst="rect">
              <a:avLst/>
            </a:prstGeom>
            <a:noFill/>
            <a:ln w="12700" cmpd="sng">
              <a:solidFill>
                <a:srgbClr val="705D8B"/>
              </a:solidFill>
              <a:prstDash val="dash"/>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VM3</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rgbClr val="4D4D4D"/>
                </a:solidFill>
                <a:latin typeface="Arial"/>
                <a:ea typeface="Arial"/>
                <a:cs typeface="Arial"/>
                <a:sym typeface="Arial"/>
              </a:endParaRPr>
            </a:p>
          </p:txBody>
        </p:sp>
      </p:grpSp>
      <p:sp>
        <p:nvSpPr>
          <p:cNvPr id="6" name="Title 5"/>
          <p:cNvSpPr>
            <a:spLocks noGrp="1"/>
          </p:cNvSpPr>
          <p:nvPr>
            <p:ph type="title"/>
          </p:nvPr>
        </p:nvSpPr>
        <p:spPr>
          <a:xfrm>
            <a:off x="266240" y="54909"/>
            <a:ext cx="8736649" cy="460374"/>
          </a:xfrm>
        </p:spPr>
        <p:txBody>
          <a:bodyPr/>
          <a:lstStyle/>
          <a:p>
            <a:pPr lvl="0" algn="l">
              <a:lnSpc>
                <a:spcPct val="100000"/>
              </a:lnSpc>
              <a:tabLst>
                <a:tab pos="1939925" algn="l"/>
              </a:tabLst>
            </a:pPr>
            <a:r>
              <a:rPr lang="en-US" sz="3200" dirty="0" smtClean="0">
                <a:solidFill>
                  <a:schemeClr val="accent2"/>
                </a:solidFill>
              </a:rPr>
              <a:t>Four Levels High Availability – Built In!</a:t>
            </a:r>
            <a:endParaRPr lang="en-US" sz="1600" dirty="0">
              <a:solidFill>
                <a:schemeClr val="accent2"/>
              </a:solidFill>
            </a:endParaRPr>
          </a:p>
        </p:txBody>
      </p:sp>
    </p:spTree>
    <p:extLst>
      <p:ext uri="{BB962C8B-B14F-4D97-AF65-F5344CB8AC3E}">
        <p14:creationId xmlns:p14="http://schemas.microsoft.com/office/powerpoint/2010/main" val="29262540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b="0" dirty="0" smtClean="0">
                <a:solidFill>
                  <a:schemeClr val="accent2"/>
                </a:solidFill>
                <a:latin typeface="+mj-lt"/>
              </a:rPr>
              <a:t>Pivotal Cloud Foundry: </a:t>
            </a:r>
            <a:r>
              <a:rPr lang="en-US" b="0" dirty="0" smtClean="0">
                <a:solidFill>
                  <a:srgbClr val="FFFFFF"/>
                </a:solidFill>
                <a:latin typeface="+mj-lt"/>
              </a:rPr>
              <a:t>Most Trusted </a:t>
            </a:r>
            <a:r>
              <a:rPr lang="en-US" b="0" dirty="0" smtClean="0">
                <a:solidFill>
                  <a:srgbClr val="F2F2F2"/>
                </a:solidFill>
                <a:latin typeface="+mj-lt"/>
              </a:rPr>
              <a:t>Platform</a:t>
            </a:r>
            <a:endParaRPr lang="en-US" b="0" dirty="0">
              <a:solidFill>
                <a:srgbClr val="F2F2F2"/>
              </a:solidFill>
              <a:latin typeface="+mj-lt"/>
            </a:endParaRPr>
          </a:p>
        </p:txBody>
      </p:sp>
      <p:sp>
        <p:nvSpPr>
          <p:cNvPr id="32" name="Rectangle 31"/>
          <p:cNvSpPr/>
          <p:nvPr/>
        </p:nvSpPr>
        <p:spPr>
          <a:xfrm>
            <a:off x="115959" y="929347"/>
            <a:ext cx="8936569" cy="413280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154" y="3550325"/>
            <a:ext cx="603320" cy="31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130889" y="929347"/>
            <a:ext cx="8921639" cy="870701"/>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130889" y="1930564"/>
            <a:ext cx="8921639" cy="1285674"/>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a:off x="130889" y="3350389"/>
            <a:ext cx="8921639" cy="1708057"/>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2" name="Content Placeholder 2"/>
          <p:cNvSpPr txBox="1">
            <a:spLocks/>
          </p:cNvSpPr>
          <p:nvPr/>
        </p:nvSpPr>
        <p:spPr bwMode="gray">
          <a:xfrm>
            <a:off x="212017" y="988629"/>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dirty="0">
                <a:solidFill>
                  <a:srgbClr val="182730"/>
                </a:solidFill>
                <a:latin typeface="Arial" charset="0"/>
                <a:cs typeface="Arial" charset="0"/>
              </a:rPr>
              <a:t>PLATINUM</a:t>
            </a:r>
          </a:p>
        </p:txBody>
      </p:sp>
      <p:sp>
        <p:nvSpPr>
          <p:cNvPr id="24583" name="Content Placeholder 2"/>
          <p:cNvSpPr txBox="1">
            <a:spLocks/>
          </p:cNvSpPr>
          <p:nvPr/>
        </p:nvSpPr>
        <p:spPr bwMode="gray">
          <a:xfrm>
            <a:off x="212017" y="2097294"/>
            <a:ext cx="1204955" cy="2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228870" y="3418933"/>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60" name="Rectangle 59"/>
          <p:cNvSpPr/>
          <p:nvPr/>
        </p:nvSpPr>
        <p:spPr>
          <a:xfrm>
            <a:off x="115959" y="1928712"/>
            <a:ext cx="37076" cy="1274559"/>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115959" y="929347"/>
            <a:ext cx="37076" cy="870701"/>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flipH="1">
            <a:off x="112588" y="3354094"/>
            <a:ext cx="33705" cy="1708057"/>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9830" y="1264602"/>
            <a:ext cx="704435" cy="27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68220" y="1275717"/>
            <a:ext cx="569615" cy="25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69956" y="1201615"/>
            <a:ext cx="549392" cy="39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13769" y="1220141"/>
            <a:ext cx="643766" cy="36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4787" y="2716287"/>
            <a:ext cx="810605" cy="33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050775" y="2779499"/>
            <a:ext cx="754992"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07206" y="2779499"/>
            <a:ext cx="893183"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389307" y="2821975"/>
            <a:ext cx="455608" cy="20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943059" y="2194542"/>
            <a:ext cx="1085302" cy="30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824942" y="1312768"/>
            <a:ext cx="985871" cy="17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35291" y="4129242"/>
            <a:ext cx="849367" cy="22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38842" y="4677157"/>
            <a:ext cx="674100" cy="15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88464" y="4019942"/>
            <a:ext cx="640395" cy="44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393929" y="4673567"/>
            <a:ext cx="518643" cy="16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398450" y="4656778"/>
            <a:ext cx="744881"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8241129" y="4690124"/>
            <a:ext cx="724658" cy="1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617970" y="3639043"/>
            <a:ext cx="728028"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547429" y="4136546"/>
            <a:ext cx="712389" cy="30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115526" y="2708806"/>
            <a:ext cx="393201" cy="432237"/>
          </a:xfrm>
          <a:prstGeom prst="rect">
            <a:avLst/>
          </a:prstGeom>
        </p:spPr>
      </p:pic>
      <p:pic>
        <p:nvPicPr>
          <p:cNvPr id="6" name="Picture 5"/>
          <p:cNvPicPr>
            <a:picLocks noChangeAspect="1"/>
          </p:cNvPicPr>
          <p:nvPr/>
        </p:nvPicPr>
        <p:blipFill>
          <a:blip r:embed="rId23"/>
          <a:stretch>
            <a:fillRect/>
          </a:stretch>
        </p:blipFill>
        <p:spPr>
          <a:xfrm>
            <a:off x="6797624" y="2823196"/>
            <a:ext cx="779705" cy="266514"/>
          </a:xfrm>
          <a:prstGeom prst="rect">
            <a:avLst/>
          </a:prstGeom>
        </p:spPr>
      </p:pic>
      <p:pic>
        <p:nvPicPr>
          <p:cNvPr id="8" name="Picture 7"/>
          <p:cNvPicPr>
            <a:picLocks noChangeAspect="1"/>
          </p:cNvPicPr>
          <p:nvPr/>
        </p:nvPicPr>
        <p:blipFill>
          <a:blip r:embed="rId24"/>
          <a:stretch>
            <a:fillRect/>
          </a:stretch>
        </p:blipFill>
        <p:spPr>
          <a:xfrm>
            <a:off x="5258451" y="4134798"/>
            <a:ext cx="627498" cy="211196"/>
          </a:xfrm>
          <a:prstGeom prst="rect">
            <a:avLst/>
          </a:prstGeom>
        </p:spPr>
      </p:pic>
      <p:pic>
        <p:nvPicPr>
          <p:cNvPr id="9" name="Picture 8"/>
          <p:cNvPicPr>
            <a:picLocks noChangeAspect="1"/>
          </p:cNvPicPr>
          <p:nvPr/>
        </p:nvPicPr>
        <p:blipFill rotWithShape="1">
          <a:blip r:embed="rId25"/>
          <a:srcRect l="10726" r="6919" b="18373"/>
          <a:stretch/>
        </p:blipFill>
        <p:spPr>
          <a:xfrm>
            <a:off x="3398450" y="4063080"/>
            <a:ext cx="474224" cy="354631"/>
          </a:xfrm>
          <a:prstGeom prst="rect">
            <a:avLst/>
          </a:prstGeom>
        </p:spPr>
      </p:pic>
      <p:pic>
        <p:nvPicPr>
          <p:cNvPr id="10" name="Picture 9"/>
          <p:cNvPicPr>
            <a:picLocks noChangeAspect="1"/>
          </p:cNvPicPr>
          <p:nvPr/>
        </p:nvPicPr>
        <p:blipFill>
          <a:blip r:embed="rId26"/>
          <a:stretch>
            <a:fillRect/>
          </a:stretch>
        </p:blipFill>
        <p:spPr>
          <a:xfrm>
            <a:off x="3398450" y="3627184"/>
            <a:ext cx="555237" cy="223797"/>
          </a:xfrm>
          <a:prstGeom prst="rect">
            <a:avLst/>
          </a:prstGeom>
        </p:spPr>
      </p:pic>
      <p:pic>
        <p:nvPicPr>
          <p:cNvPr id="11" name="Picture 10"/>
          <p:cNvPicPr>
            <a:picLocks noChangeAspect="1"/>
          </p:cNvPicPr>
          <p:nvPr/>
        </p:nvPicPr>
        <p:blipFill>
          <a:blip r:embed="rId27"/>
          <a:stretch>
            <a:fillRect/>
          </a:stretch>
        </p:blipFill>
        <p:spPr>
          <a:xfrm>
            <a:off x="6084404" y="4583034"/>
            <a:ext cx="389738" cy="347565"/>
          </a:xfrm>
          <a:prstGeom prst="rect">
            <a:avLst/>
          </a:prstGeom>
        </p:spPr>
      </p:pic>
      <p:pic>
        <p:nvPicPr>
          <p:cNvPr id="12" name="Picture 11"/>
          <p:cNvPicPr>
            <a:picLocks noChangeAspect="1"/>
          </p:cNvPicPr>
          <p:nvPr/>
        </p:nvPicPr>
        <p:blipFill>
          <a:blip r:embed="rId28"/>
          <a:stretch>
            <a:fillRect/>
          </a:stretch>
        </p:blipFill>
        <p:spPr>
          <a:xfrm>
            <a:off x="1617970" y="4162282"/>
            <a:ext cx="627476" cy="220657"/>
          </a:xfrm>
          <a:prstGeom prst="rect">
            <a:avLst/>
          </a:prstGeom>
        </p:spPr>
      </p:pic>
      <p:pic>
        <p:nvPicPr>
          <p:cNvPr id="13" name="Picture 12"/>
          <p:cNvPicPr>
            <a:picLocks noChangeAspect="1"/>
          </p:cNvPicPr>
          <p:nvPr/>
        </p:nvPicPr>
        <p:blipFill>
          <a:blip r:embed="rId29"/>
          <a:stretch>
            <a:fillRect/>
          </a:stretch>
        </p:blipFill>
        <p:spPr>
          <a:xfrm>
            <a:off x="7121251" y="3557679"/>
            <a:ext cx="907608" cy="362805"/>
          </a:xfrm>
          <a:prstGeom prst="rect">
            <a:avLst/>
          </a:prstGeom>
        </p:spPr>
      </p:pic>
      <p:pic>
        <p:nvPicPr>
          <p:cNvPr id="14" name="Picture 13"/>
          <p:cNvPicPr>
            <a:picLocks noChangeAspect="1"/>
          </p:cNvPicPr>
          <p:nvPr/>
        </p:nvPicPr>
        <p:blipFill>
          <a:blip r:embed="rId30"/>
          <a:stretch>
            <a:fillRect/>
          </a:stretch>
        </p:blipFill>
        <p:spPr>
          <a:xfrm>
            <a:off x="8094482" y="3644060"/>
            <a:ext cx="871305" cy="190043"/>
          </a:xfrm>
          <a:prstGeom prst="rect">
            <a:avLst/>
          </a:prstGeom>
        </p:spPr>
      </p:pic>
      <p:pic>
        <p:nvPicPr>
          <p:cNvPr id="15" name="Picture 14"/>
          <p:cNvPicPr>
            <a:picLocks noChangeAspect="1"/>
          </p:cNvPicPr>
          <p:nvPr/>
        </p:nvPicPr>
        <p:blipFill>
          <a:blip r:embed="rId31"/>
          <a:stretch>
            <a:fillRect/>
          </a:stretch>
        </p:blipFill>
        <p:spPr>
          <a:xfrm>
            <a:off x="1989352" y="1194040"/>
            <a:ext cx="895495" cy="413449"/>
          </a:xfrm>
          <a:prstGeom prst="rect">
            <a:avLst/>
          </a:prstGeom>
        </p:spPr>
      </p:pic>
      <p:pic>
        <p:nvPicPr>
          <p:cNvPr id="17" name="Picture 16"/>
          <p:cNvPicPr>
            <a:picLocks noChangeAspect="1"/>
          </p:cNvPicPr>
          <p:nvPr/>
        </p:nvPicPr>
        <p:blipFill>
          <a:blip r:embed="rId32"/>
          <a:stretch>
            <a:fillRect/>
          </a:stretch>
        </p:blipFill>
        <p:spPr>
          <a:xfrm>
            <a:off x="8312559" y="2109104"/>
            <a:ext cx="359159" cy="394814"/>
          </a:xfrm>
          <a:prstGeom prst="rect">
            <a:avLst/>
          </a:prstGeom>
        </p:spPr>
      </p:pic>
      <p:pic>
        <p:nvPicPr>
          <p:cNvPr id="18" name="Picture 17"/>
          <p:cNvPicPr>
            <a:picLocks noChangeAspect="1"/>
          </p:cNvPicPr>
          <p:nvPr/>
        </p:nvPicPr>
        <p:blipFill>
          <a:blip r:embed="rId33"/>
          <a:stretch>
            <a:fillRect/>
          </a:stretch>
        </p:blipFill>
        <p:spPr>
          <a:xfrm>
            <a:off x="2991514" y="2208282"/>
            <a:ext cx="1120601" cy="295636"/>
          </a:xfrm>
          <a:prstGeom prst="rect">
            <a:avLst/>
          </a:prstGeom>
        </p:spPr>
      </p:pic>
      <p:pic>
        <p:nvPicPr>
          <p:cNvPr id="19" name="Picture 18"/>
          <p:cNvPicPr>
            <a:picLocks noChangeAspect="1"/>
          </p:cNvPicPr>
          <p:nvPr/>
        </p:nvPicPr>
        <p:blipFill>
          <a:blip r:embed="rId34"/>
          <a:stretch>
            <a:fillRect/>
          </a:stretch>
        </p:blipFill>
        <p:spPr>
          <a:xfrm>
            <a:off x="8086023" y="2834060"/>
            <a:ext cx="734743" cy="181729"/>
          </a:xfrm>
          <a:prstGeom prst="rect">
            <a:avLst/>
          </a:prstGeom>
        </p:spPr>
      </p:pic>
      <p:pic>
        <p:nvPicPr>
          <p:cNvPr id="20" name="Picture 19"/>
          <p:cNvPicPr>
            <a:picLocks noChangeAspect="1"/>
          </p:cNvPicPr>
          <p:nvPr/>
        </p:nvPicPr>
        <p:blipFill>
          <a:blip r:embed="rId35"/>
          <a:stretch>
            <a:fillRect/>
          </a:stretch>
        </p:blipFill>
        <p:spPr>
          <a:xfrm>
            <a:off x="4395948" y="2216109"/>
            <a:ext cx="1309125" cy="287810"/>
          </a:xfrm>
          <a:prstGeom prst="rect">
            <a:avLst/>
          </a:prstGeom>
        </p:spPr>
      </p:pic>
      <p:pic>
        <p:nvPicPr>
          <p:cNvPr id="21" name="Picture 20"/>
          <p:cNvPicPr>
            <a:picLocks noChangeAspect="1"/>
          </p:cNvPicPr>
          <p:nvPr/>
        </p:nvPicPr>
        <p:blipFill>
          <a:blip r:embed="rId36"/>
          <a:stretch>
            <a:fillRect/>
          </a:stretch>
        </p:blipFill>
        <p:spPr>
          <a:xfrm>
            <a:off x="726154" y="4150033"/>
            <a:ext cx="737735" cy="180727"/>
          </a:xfrm>
          <a:prstGeom prst="rect">
            <a:avLst/>
          </a:prstGeom>
        </p:spPr>
      </p:pic>
      <p:pic>
        <p:nvPicPr>
          <p:cNvPr id="22" name="Picture 21"/>
          <p:cNvPicPr>
            <a:picLocks noChangeAspect="1"/>
          </p:cNvPicPr>
          <p:nvPr/>
        </p:nvPicPr>
        <p:blipFill>
          <a:blip r:embed="rId37"/>
          <a:stretch>
            <a:fillRect/>
          </a:stretch>
        </p:blipFill>
        <p:spPr>
          <a:xfrm>
            <a:off x="5258451" y="4609336"/>
            <a:ext cx="563457" cy="294960"/>
          </a:xfrm>
          <a:prstGeom prst="rect">
            <a:avLst/>
          </a:prstGeom>
        </p:spPr>
      </p:pic>
      <p:pic>
        <p:nvPicPr>
          <p:cNvPr id="23" name="Picture 22"/>
          <p:cNvPicPr>
            <a:picLocks noChangeAspect="1"/>
          </p:cNvPicPr>
          <p:nvPr/>
        </p:nvPicPr>
        <p:blipFill>
          <a:blip r:embed="rId38"/>
          <a:stretch>
            <a:fillRect/>
          </a:stretch>
        </p:blipFill>
        <p:spPr>
          <a:xfrm>
            <a:off x="7640578" y="4560475"/>
            <a:ext cx="388281" cy="392682"/>
          </a:xfrm>
          <a:prstGeom prst="rect">
            <a:avLst/>
          </a:prstGeom>
        </p:spPr>
      </p:pic>
      <p:pic>
        <p:nvPicPr>
          <p:cNvPr id="24" name="Picture 23"/>
          <p:cNvPicPr>
            <a:picLocks noChangeAspect="1"/>
          </p:cNvPicPr>
          <p:nvPr/>
        </p:nvPicPr>
        <p:blipFill>
          <a:blip r:embed="rId39"/>
          <a:stretch>
            <a:fillRect/>
          </a:stretch>
        </p:blipFill>
        <p:spPr>
          <a:xfrm>
            <a:off x="8286293" y="4169965"/>
            <a:ext cx="679493" cy="140862"/>
          </a:xfrm>
          <a:prstGeom prst="rect">
            <a:avLst/>
          </a:prstGeom>
        </p:spPr>
      </p:pic>
      <p:pic>
        <p:nvPicPr>
          <p:cNvPr id="5" name="Picture 4"/>
          <p:cNvPicPr>
            <a:picLocks noChangeAspect="1"/>
          </p:cNvPicPr>
          <p:nvPr/>
        </p:nvPicPr>
        <p:blipFill>
          <a:blip r:embed="rId40"/>
          <a:stretch>
            <a:fillRect/>
          </a:stretch>
        </p:blipFill>
        <p:spPr>
          <a:xfrm>
            <a:off x="5518091" y="1149873"/>
            <a:ext cx="1105978" cy="501783"/>
          </a:xfrm>
          <a:prstGeom prst="rect">
            <a:avLst/>
          </a:prstGeom>
        </p:spPr>
      </p:pic>
      <p:pic>
        <p:nvPicPr>
          <p:cNvPr id="25" name="Picture 24"/>
          <p:cNvPicPr>
            <a:picLocks noChangeAspect="1"/>
          </p:cNvPicPr>
          <p:nvPr/>
        </p:nvPicPr>
        <p:blipFill>
          <a:blip r:embed="rId41"/>
          <a:stretch>
            <a:fillRect/>
          </a:stretch>
        </p:blipFill>
        <p:spPr>
          <a:xfrm>
            <a:off x="770143" y="2168890"/>
            <a:ext cx="761931" cy="335029"/>
          </a:xfrm>
          <a:prstGeom prst="rect">
            <a:avLst/>
          </a:prstGeom>
        </p:spPr>
      </p:pic>
      <p:pic>
        <p:nvPicPr>
          <p:cNvPr id="27" name="Picture 26"/>
          <p:cNvPicPr>
            <a:picLocks noChangeAspect="1"/>
          </p:cNvPicPr>
          <p:nvPr/>
        </p:nvPicPr>
        <p:blipFill>
          <a:blip r:embed="rId42"/>
          <a:stretch>
            <a:fillRect/>
          </a:stretch>
        </p:blipFill>
        <p:spPr>
          <a:xfrm>
            <a:off x="5258451" y="3635516"/>
            <a:ext cx="785114" cy="207132"/>
          </a:xfrm>
          <a:prstGeom prst="rect">
            <a:avLst/>
          </a:prstGeom>
        </p:spPr>
      </p:pic>
      <p:pic>
        <p:nvPicPr>
          <p:cNvPr id="28" name="Picture 27"/>
          <p:cNvPicPr>
            <a:picLocks noChangeAspect="1"/>
          </p:cNvPicPr>
          <p:nvPr/>
        </p:nvPicPr>
        <p:blipFill>
          <a:blip r:embed="rId43"/>
          <a:stretch>
            <a:fillRect/>
          </a:stretch>
        </p:blipFill>
        <p:spPr>
          <a:xfrm>
            <a:off x="4407653" y="4068071"/>
            <a:ext cx="491196" cy="344649"/>
          </a:xfrm>
          <a:prstGeom prst="rect">
            <a:avLst/>
          </a:prstGeom>
        </p:spPr>
      </p:pic>
      <p:pic>
        <p:nvPicPr>
          <p:cNvPr id="29" name="Picture 28"/>
          <p:cNvPicPr>
            <a:picLocks noChangeAspect="1"/>
          </p:cNvPicPr>
          <p:nvPr/>
        </p:nvPicPr>
        <p:blipFill>
          <a:blip r:embed="rId44"/>
          <a:stretch>
            <a:fillRect/>
          </a:stretch>
        </p:blipFill>
        <p:spPr>
          <a:xfrm>
            <a:off x="726154" y="4651246"/>
            <a:ext cx="670009" cy="211140"/>
          </a:xfrm>
          <a:prstGeom prst="rect">
            <a:avLst/>
          </a:prstGeom>
        </p:spPr>
      </p:pic>
      <p:pic>
        <p:nvPicPr>
          <p:cNvPr id="30" name="Picture 29"/>
          <p:cNvPicPr>
            <a:picLocks noChangeAspect="1"/>
          </p:cNvPicPr>
          <p:nvPr/>
        </p:nvPicPr>
        <p:blipFill>
          <a:blip r:embed="rId45"/>
          <a:stretch>
            <a:fillRect/>
          </a:stretch>
        </p:blipFill>
        <p:spPr>
          <a:xfrm>
            <a:off x="1617970" y="4693444"/>
            <a:ext cx="1611370" cy="126745"/>
          </a:xfrm>
          <a:prstGeom prst="rect">
            <a:avLst/>
          </a:prstGeom>
        </p:spPr>
      </p:pic>
      <p:pic>
        <p:nvPicPr>
          <p:cNvPr id="3" name="Picture 2"/>
          <p:cNvPicPr>
            <a:picLocks noChangeAspect="1"/>
          </p:cNvPicPr>
          <p:nvPr/>
        </p:nvPicPr>
        <p:blipFill>
          <a:blip r:embed="rId46"/>
          <a:stretch>
            <a:fillRect/>
          </a:stretch>
        </p:blipFill>
        <p:spPr>
          <a:xfrm>
            <a:off x="2572482" y="3586918"/>
            <a:ext cx="669786" cy="304328"/>
          </a:xfrm>
          <a:prstGeom prst="rect">
            <a:avLst/>
          </a:prstGeom>
        </p:spPr>
      </p:pic>
      <p:pic>
        <p:nvPicPr>
          <p:cNvPr id="7" name="Picture 6"/>
          <p:cNvPicPr>
            <a:picLocks noChangeAspect="1"/>
          </p:cNvPicPr>
          <p:nvPr/>
        </p:nvPicPr>
        <p:blipFill>
          <a:blip r:embed="rId47"/>
          <a:stretch>
            <a:fillRect/>
          </a:stretch>
        </p:blipFill>
        <p:spPr>
          <a:xfrm>
            <a:off x="1752399" y="2059865"/>
            <a:ext cx="1067775" cy="395731"/>
          </a:xfrm>
          <a:prstGeom prst="rect">
            <a:avLst/>
          </a:prstGeom>
        </p:spPr>
      </p:pic>
      <p:pic>
        <p:nvPicPr>
          <p:cNvPr id="16" name="Picture 15"/>
          <p:cNvPicPr>
            <a:picLocks noChangeAspect="1"/>
          </p:cNvPicPr>
          <p:nvPr/>
        </p:nvPicPr>
        <p:blipFill>
          <a:blip r:embed="rId48"/>
          <a:stretch>
            <a:fillRect/>
          </a:stretch>
        </p:blipFill>
        <p:spPr>
          <a:xfrm>
            <a:off x="6266114" y="3664281"/>
            <a:ext cx="757150" cy="190243"/>
          </a:xfrm>
          <a:prstGeom prst="rect">
            <a:avLst/>
          </a:prstGeom>
        </p:spPr>
      </p:pic>
      <p:pic>
        <p:nvPicPr>
          <p:cNvPr id="31" name="Picture 30"/>
          <p:cNvPicPr>
            <a:picLocks noChangeAspect="1"/>
          </p:cNvPicPr>
          <p:nvPr/>
        </p:nvPicPr>
        <p:blipFill>
          <a:blip r:embed="rId49"/>
          <a:stretch>
            <a:fillRect/>
          </a:stretch>
        </p:blipFill>
        <p:spPr>
          <a:xfrm>
            <a:off x="4096595" y="3695863"/>
            <a:ext cx="1058068" cy="116311"/>
          </a:xfrm>
          <a:prstGeom prst="rect">
            <a:avLst/>
          </a:prstGeom>
        </p:spPr>
      </p:pic>
      <p:pic>
        <p:nvPicPr>
          <p:cNvPr id="26" name="Picture 25"/>
          <p:cNvPicPr>
            <a:picLocks noChangeAspect="1"/>
          </p:cNvPicPr>
          <p:nvPr/>
        </p:nvPicPr>
        <p:blipFill>
          <a:blip r:embed="rId50"/>
          <a:stretch>
            <a:fillRect/>
          </a:stretch>
        </p:blipFill>
        <p:spPr>
          <a:xfrm>
            <a:off x="5998946" y="2113860"/>
            <a:ext cx="682910" cy="422273"/>
          </a:xfrm>
          <a:prstGeom prst="rect">
            <a:avLst/>
          </a:prstGeom>
        </p:spPr>
      </p:pic>
      <p:sp>
        <p:nvSpPr>
          <p:cNvPr id="33" name="Rectangle 32"/>
          <p:cNvSpPr/>
          <p:nvPr/>
        </p:nvSpPr>
        <p:spPr>
          <a:xfrm>
            <a:off x="105928" y="1800048"/>
            <a:ext cx="8946601" cy="128664"/>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92365" y="3216239"/>
            <a:ext cx="8960164" cy="138292"/>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1838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9"/>
                                        </p:tgtEl>
                                      </p:cBhvr>
                                    </p:animEffect>
                                    <p:animScale>
                                      <p:cBhvr>
                                        <p:cTn id="11" dur="250" autoRev="1" fill="hold"/>
                                        <p:tgtEl>
                                          <p:spTgt spid="19"/>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30"/>
                                        </p:tgtEl>
                                      </p:cBhvr>
                                    </p:animEffect>
                                    <p:animScale>
                                      <p:cBhvr>
                                        <p:cTn id="15" dur="250" autoRev="1" fill="hold"/>
                                        <p:tgtEl>
                                          <p:spTgt spid="30"/>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24590"/>
                                        </p:tgtEl>
                                      </p:cBhvr>
                                    </p:animEffect>
                                    <p:animScale>
                                      <p:cBhvr>
                                        <p:cTn id="19" dur="250" autoRev="1" fill="hold"/>
                                        <p:tgtEl>
                                          <p:spTgt spid="24590"/>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9"/>
                                        </p:tgtEl>
                                      </p:cBhvr>
                                    </p:animEffect>
                                    <p:animScale>
                                      <p:cBhvr>
                                        <p:cTn id="23" dur="250" autoRev="1" fill="hold"/>
                                        <p:tgtEl>
                                          <p:spTgt spid="9"/>
                                        </p:tgtEl>
                                      </p:cBhvr>
                                      <p:by x="105000" y="105000"/>
                                    </p:animScale>
                                  </p:childTnLst>
                                </p:cTn>
                              </p:par>
                            </p:childTnLst>
                          </p:cTn>
                        </p:par>
                        <p:par>
                          <p:cTn id="24" fill="hold">
                            <p:stCondLst>
                              <p:cond delay="2500"/>
                            </p:stCondLst>
                            <p:childTnLst>
                              <p:par>
                                <p:cTn id="25" presetID="26" presetClass="emph" presetSubtype="0" fill="hold" nodeType="afterEffect">
                                  <p:stCondLst>
                                    <p:cond delay="0"/>
                                  </p:stCondLst>
                                  <p:childTnLst>
                                    <p:animEffect transition="out" filter="fade">
                                      <p:cBhvr>
                                        <p:cTn id="26" dur="500" tmFilter="0, 0; .2, .5; .8, .5; 1, 0"/>
                                        <p:tgtEl>
                                          <p:spTgt spid="24612"/>
                                        </p:tgtEl>
                                      </p:cBhvr>
                                    </p:animEffect>
                                    <p:animScale>
                                      <p:cBhvr>
                                        <p:cTn id="27" dur="250" autoRev="1" fill="hold"/>
                                        <p:tgtEl>
                                          <p:spTgt spid="24612"/>
                                        </p:tgtEl>
                                      </p:cBhvr>
                                      <p:by x="105000" y="105000"/>
                                    </p:animScale>
                                  </p:childTnLst>
                                </p:cTn>
                              </p:par>
                            </p:childTnLst>
                          </p:cTn>
                        </p:par>
                        <p:par>
                          <p:cTn id="28" fill="hold">
                            <p:stCondLst>
                              <p:cond delay="3000"/>
                            </p:stCondLst>
                            <p:childTnLst>
                              <p:par>
                                <p:cTn id="29" presetID="26" presetClass="emph" presetSubtype="0" fill="hold" nodeType="afterEffect">
                                  <p:stCondLst>
                                    <p:cond delay="0"/>
                                  </p:stCondLst>
                                  <p:childTnLst>
                                    <p:animEffect transition="out" filter="fade">
                                      <p:cBhvr>
                                        <p:cTn id="30" dur="500" tmFilter="0, 0; .2, .5; .8, .5; 1, 0"/>
                                        <p:tgtEl>
                                          <p:spTgt spid="25"/>
                                        </p:tgtEl>
                                      </p:cBhvr>
                                    </p:animEffect>
                                    <p:animScale>
                                      <p:cBhvr>
                                        <p:cTn id="31" dur="250" autoRev="1" fill="hold"/>
                                        <p:tgtEl>
                                          <p:spTgt spid="25"/>
                                        </p:tgtEl>
                                      </p:cBhvr>
                                      <p:by x="105000" y="105000"/>
                                    </p:animScale>
                                  </p:childTnLst>
                                </p:cTn>
                              </p:par>
                            </p:childTnLst>
                          </p:cTn>
                        </p:par>
                        <p:par>
                          <p:cTn id="32" fill="hold">
                            <p:stCondLst>
                              <p:cond delay="3500"/>
                            </p:stCondLst>
                            <p:childTnLst>
                              <p:par>
                                <p:cTn id="33" presetID="26" presetClass="emph" presetSubtype="0" fill="hold" nodeType="after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27000" y="1143000"/>
            <a:ext cx="8861223" cy="355808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sz="3200" dirty="0" smtClean="0">
                <a:solidFill>
                  <a:srgbClr val="00AE9E"/>
                </a:solidFill>
                <a:ea typeface="Arial"/>
                <a:cs typeface="Arial"/>
              </a:rPr>
              <a:t>Cloud Foundry </a:t>
            </a:r>
            <a:r>
              <a:rPr lang="en-US" sz="3200" dirty="0">
                <a:solidFill>
                  <a:srgbClr val="00AE9E"/>
                </a:solidFill>
                <a:ea typeface="Arial"/>
                <a:cs typeface="Arial"/>
                <a:sym typeface="Arial"/>
              </a:rPr>
              <a:t>Open</a:t>
            </a:r>
            <a:r>
              <a:rPr lang="en-US" sz="3200" dirty="0">
                <a:solidFill>
                  <a:srgbClr val="00AE9E"/>
                </a:solidFill>
                <a:ea typeface="Arial"/>
                <a:cs typeface="Arial"/>
              </a:rPr>
              <a:t> </a:t>
            </a:r>
            <a:r>
              <a:rPr lang="en-US" sz="3200" dirty="0" smtClean="0">
                <a:solidFill>
                  <a:srgbClr val="00AE9E"/>
                </a:solidFill>
                <a:ea typeface="Arial"/>
                <a:cs typeface="Arial"/>
              </a:rPr>
              <a:t>Source </a:t>
            </a:r>
            <a:r>
              <a:rPr lang="en-US" sz="3200" dirty="0" smtClean="0">
                <a:solidFill>
                  <a:srgbClr val="FFFFFF"/>
                </a:solidFill>
                <a:ea typeface="Arial"/>
                <a:cs typeface="Arial"/>
              </a:rPr>
              <a:t>MOMENTUM</a:t>
            </a:r>
            <a:endParaRPr lang="en-US" sz="3200" dirty="0">
              <a:solidFill>
                <a:srgbClr val="FFFFFF"/>
              </a:solidFill>
              <a:ea typeface="Arial"/>
              <a:cs typeface="Arial"/>
            </a:endParaRPr>
          </a:p>
        </p:txBody>
      </p:sp>
      <p:sp>
        <p:nvSpPr>
          <p:cNvPr id="3" name="Content Placeholder 2"/>
          <p:cNvSpPr>
            <a:spLocks noGrp="1"/>
          </p:cNvSpPr>
          <p:nvPr>
            <p:ph type="body" idx="1"/>
          </p:nvPr>
        </p:nvSpPr>
        <p:spPr>
          <a:xfrm>
            <a:off x="366712" y="3329968"/>
            <a:ext cx="4209146" cy="1131108"/>
          </a:xfrm>
        </p:spPr>
        <p:txBody>
          <a:bodyPr/>
          <a:lstStyle/>
          <a:p>
            <a:pPr marL="0" indent="0">
              <a:spcBef>
                <a:spcPts val="600"/>
              </a:spcBef>
              <a:buNone/>
            </a:pPr>
            <a:r>
              <a:rPr lang="en-US" sz="1600" dirty="0" smtClean="0">
                <a:solidFill>
                  <a:schemeClr val="tx2"/>
                </a:solidFill>
              </a:rPr>
              <a:t>53 </a:t>
            </a:r>
            <a:r>
              <a:rPr lang="en-US" sz="1600" dirty="0">
                <a:solidFill>
                  <a:schemeClr val="tx2"/>
                </a:solidFill>
              </a:rPr>
              <a:t>corporations are contributing </a:t>
            </a:r>
            <a:r>
              <a:rPr lang="en-US" sz="1600" dirty="0" smtClean="0">
                <a:solidFill>
                  <a:schemeClr val="tx2"/>
                </a:solidFill>
              </a:rPr>
              <a:t>members</a:t>
            </a:r>
            <a:endParaRPr lang="en-US" sz="1600" dirty="0">
              <a:solidFill>
                <a:schemeClr val="tx2"/>
              </a:solidFill>
            </a:endParaRPr>
          </a:p>
          <a:p>
            <a:pPr marL="0" indent="0">
              <a:spcBef>
                <a:spcPts val="600"/>
              </a:spcBef>
              <a:buNone/>
            </a:pPr>
            <a:r>
              <a:rPr lang="en-US" sz="1600" dirty="0" smtClean="0">
                <a:solidFill>
                  <a:schemeClr val="tx2"/>
                </a:solidFill>
              </a:rPr>
              <a:t>158 meet-ups in 49 countries</a:t>
            </a:r>
            <a:endParaRPr lang="en-US" sz="1600" dirty="0">
              <a:solidFill>
                <a:schemeClr val="tx2"/>
              </a:solidFill>
            </a:endParaRPr>
          </a:p>
          <a:p>
            <a:pPr marL="0" indent="0">
              <a:spcBef>
                <a:spcPts val="600"/>
              </a:spcBef>
              <a:buNone/>
            </a:pPr>
            <a:r>
              <a:rPr lang="en-US" sz="1600" dirty="0" smtClean="0">
                <a:solidFill>
                  <a:schemeClr val="tx2"/>
                </a:solidFill>
              </a:rPr>
              <a:t>21K members with ~5K joining last month</a:t>
            </a:r>
          </a:p>
        </p:txBody>
      </p:sp>
      <p:pic>
        <p:nvPicPr>
          <p:cNvPr id="4" name="Picture 3"/>
          <p:cNvPicPr>
            <a:picLocks noChangeAspect="1"/>
          </p:cNvPicPr>
          <p:nvPr/>
        </p:nvPicPr>
        <p:blipFill rotWithShape="1">
          <a:blip r:embed="rId3"/>
          <a:srcRect r="8517"/>
          <a:stretch/>
        </p:blipFill>
        <p:spPr>
          <a:xfrm>
            <a:off x="609006" y="1387202"/>
            <a:ext cx="3507619" cy="18500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512447" y="1405865"/>
            <a:ext cx="4184030" cy="1003133"/>
          </a:xfrm>
          <a:prstGeom prst="rect">
            <a:avLst/>
          </a:prstGeom>
          <a:noFill/>
          <a:ln>
            <a:solidFill>
              <a:srgbClr val="A6A6A6"/>
            </a:solidFill>
          </a:ln>
        </p:spPr>
      </p:pic>
      <p:pic>
        <p:nvPicPr>
          <p:cNvPr id="7" name="Picture 6"/>
          <p:cNvPicPr/>
          <p:nvPr/>
        </p:nvPicPr>
        <p:blipFill rotWithShape="1">
          <a:blip r:embed="rId5">
            <a:extLst>
              <a:ext uri="{28A0092B-C50C-407E-A947-70E740481C1C}">
                <a14:useLocalDpi xmlns:a14="http://schemas.microsoft.com/office/drawing/2010/main" val="0"/>
              </a:ext>
            </a:extLst>
          </a:blip>
          <a:srcRect l="2007" t="7074" r="3336" b="24776"/>
          <a:stretch/>
        </p:blipFill>
        <p:spPr bwMode="auto">
          <a:xfrm>
            <a:off x="4512448" y="2568872"/>
            <a:ext cx="4184032" cy="668394"/>
          </a:xfrm>
          <a:prstGeom prst="rect">
            <a:avLst/>
          </a:prstGeom>
          <a:noFill/>
          <a:ln>
            <a:solidFill>
              <a:srgbClr val="B8B8B8"/>
            </a:solidFill>
          </a:ln>
          <a:extLst>
            <a:ext uri="{53640926-AAD7-44d8-BBD7-CCE9431645EC}">
              <a14:shadowObscured xmlns:a14="http://schemas.microsoft.com/office/drawing/2010/main"/>
            </a:ext>
          </a:extLst>
        </p:spPr>
      </p:pic>
      <p:sp>
        <p:nvSpPr>
          <p:cNvPr id="8" name="TextBox 7"/>
          <p:cNvSpPr txBox="1"/>
          <p:nvPr/>
        </p:nvSpPr>
        <p:spPr>
          <a:xfrm>
            <a:off x="6451334" y="2524414"/>
            <a:ext cx="787502"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Submitters</a:t>
            </a:r>
            <a:endParaRPr lang="en-US" sz="1000" b="1" dirty="0" smtClean="0">
              <a:solidFill>
                <a:srgbClr val="4C4C4C"/>
              </a:solidFill>
            </a:endParaRPr>
          </a:p>
        </p:txBody>
      </p:sp>
      <p:sp>
        <p:nvSpPr>
          <p:cNvPr id="9" name="TextBox 8"/>
          <p:cNvSpPr txBox="1"/>
          <p:nvPr/>
        </p:nvSpPr>
        <p:spPr>
          <a:xfrm>
            <a:off x="6473228" y="1396028"/>
            <a:ext cx="678453"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Commits</a:t>
            </a:r>
          </a:p>
        </p:txBody>
      </p:sp>
      <p:sp>
        <p:nvSpPr>
          <p:cNvPr id="10" name="Content Placeholder 2"/>
          <p:cNvSpPr txBox="1">
            <a:spLocks/>
          </p:cNvSpPr>
          <p:nvPr/>
        </p:nvSpPr>
        <p:spPr bwMode="gray">
          <a:xfrm>
            <a:off x="4512446" y="3435809"/>
            <a:ext cx="4307363" cy="96868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600" dirty="0" smtClean="0">
                <a:solidFill>
                  <a:srgbClr val="4C4C4C"/>
                </a:solidFill>
              </a:rPr>
              <a:t>~2200 developers, ~650 Code Submitters, ~400 of them in last year </a:t>
            </a:r>
          </a:p>
          <a:p>
            <a:pPr marL="0" indent="0">
              <a:spcBef>
                <a:spcPts val="600"/>
              </a:spcBef>
              <a:buNone/>
            </a:pPr>
            <a:r>
              <a:rPr lang="en-US" sz="1600" dirty="0" smtClean="0">
                <a:solidFill>
                  <a:srgbClr val="4C4C4C"/>
                </a:solidFill>
              </a:rPr>
              <a:t>65K commits with ~30K of those in the last year</a:t>
            </a:r>
          </a:p>
        </p:txBody>
      </p:sp>
      <p:pic>
        <p:nvPicPr>
          <p:cNvPr id="11" name="Picture 10"/>
          <p:cNvPicPr>
            <a:picLocks noChangeAspect="1"/>
          </p:cNvPicPr>
          <p:nvPr/>
        </p:nvPicPr>
        <p:blipFill>
          <a:blip r:embed="rId6"/>
          <a:stretch>
            <a:fillRect/>
          </a:stretch>
        </p:blipFill>
        <p:spPr>
          <a:xfrm>
            <a:off x="4512448" y="3142982"/>
            <a:ext cx="4184029" cy="162741"/>
          </a:xfrm>
          <a:prstGeom prst="rect">
            <a:avLst/>
          </a:prstGeom>
          <a:ln>
            <a:solidFill>
              <a:srgbClr val="A6A6A6"/>
            </a:solidFill>
          </a:ln>
        </p:spPr>
      </p:pic>
      <p:sp>
        <p:nvSpPr>
          <p:cNvPr id="6" name="TextBox 5"/>
          <p:cNvSpPr txBox="1"/>
          <p:nvPr/>
        </p:nvSpPr>
        <p:spPr>
          <a:xfrm>
            <a:off x="127000" y="4826235"/>
            <a:ext cx="3773539" cy="261610"/>
          </a:xfrm>
          <a:prstGeom prst="rect">
            <a:avLst/>
          </a:prstGeom>
          <a:noFill/>
        </p:spPr>
        <p:txBody>
          <a:bodyPr wrap="none" rtlCol="0">
            <a:spAutoFit/>
          </a:bodyPr>
          <a:lstStyle/>
          <a:p>
            <a:pPr algn="ctr"/>
            <a:r>
              <a:rPr lang="en-US" sz="1100" dirty="0">
                <a:solidFill>
                  <a:schemeClr val="bg2"/>
                </a:solidFill>
              </a:rPr>
              <a:t>Source: </a:t>
            </a:r>
            <a:r>
              <a:rPr lang="en-US" sz="1100" dirty="0">
                <a:solidFill>
                  <a:schemeClr val="bg2"/>
                </a:solidFill>
                <a:hlinkClick r:id="rId7"/>
              </a:rPr>
              <a:t>http://cloud-foundry.meetup.com</a:t>
            </a:r>
            <a:r>
              <a:rPr lang="en-US" sz="1100" dirty="0" smtClean="0">
                <a:solidFill>
                  <a:schemeClr val="bg2"/>
                </a:solidFill>
                <a:hlinkClick r:id="rId7"/>
              </a:rPr>
              <a:t>/</a:t>
            </a:r>
            <a:r>
              <a:rPr lang="en-US" sz="1100" dirty="0" smtClean="0">
                <a:solidFill>
                  <a:schemeClr val="bg2"/>
                </a:solidFill>
              </a:rPr>
              <a:t> on Jun 12 2015</a:t>
            </a:r>
          </a:p>
        </p:txBody>
      </p:sp>
      <p:pic>
        <p:nvPicPr>
          <p:cNvPr id="14" name="Picture 13"/>
          <p:cNvPicPr>
            <a:picLocks noChangeAspect="1"/>
          </p:cNvPicPr>
          <p:nvPr/>
        </p:nvPicPr>
        <p:blipFill>
          <a:blip r:embed="rId6"/>
          <a:stretch>
            <a:fillRect/>
          </a:stretch>
        </p:blipFill>
        <p:spPr>
          <a:xfrm>
            <a:off x="4512451" y="2269347"/>
            <a:ext cx="4184029" cy="162741"/>
          </a:xfrm>
          <a:prstGeom prst="rect">
            <a:avLst/>
          </a:prstGeom>
          <a:ln>
            <a:solidFill>
              <a:srgbClr val="A6A6A6"/>
            </a:solidFill>
          </a:ln>
        </p:spPr>
      </p:pic>
      <p:cxnSp>
        <p:nvCxnSpPr>
          <p:cNvPr id="16" name="Straight Arrow Connector 15"/>
          <p:cNvCxnSpPr/>
          <p:nvPr/>
        </p:nvCxnSpPr>
        <p:spPr>
          <a:xfrm flipV="1">
            <a:off x="4756727" y="1626860"/>
            <a:ext cx="3844637" cy="64248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756727" y="2755246"/>
            <a:ext cx="3844637" cy="32124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3817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293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601156" y="2143050"/>
            <a:ext cx="1941689" cy="857400"/>
          </a:xfrm>
        </p:spPr>
        <p:txBody>
          <a:bodyPr/>
          <a:lstStyle/>
          <a:p>
            <a:pPr lvl="0" algn="ctr"/>
            <a:r>
              <a:rPr lang="en-US" sz="4000" dirty="0" smtClean="0">
                <a:solidFill>
                  <a:srgbClr val="00AE9E"/>
                </a:solidFill>
                <a:sym typeface="Arial"/>
              </a:rPr>
              <a:t>EXTRA</a:t>
            </a:r>
            <a:endParaRPr lang="en-US" sz="4000" dirty="0">
              <a:solidFill>
                <a:srgbClr val="00AE9E"/>
              </a:solidFill>
              <a:sym typeface="Arial"/>
            </a:endParaRP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26</a:t>
            </a:fld>
            <a:endParaRPr lang="en-US" sz="1050" dirty="0">
              <a:solidFill>
                <a:schemeClr val="bg1">
                  <a:lumMod val="65000"/>
                </a:schemeClr>
              </a:solidFill>
            </a:endParaRPr>
          </a:p>
        </p:txBody>
      </p:sp>
    </p:spTree>
    <p:extLst>
      <p:ext uri="{BB962C8B-B14F-4D97-AF65-F5344CB8AC3E}">
        <p14:creationId xmlns:p14="http://schemas.microsoft.com/office/powerpoint/2010/main" val="2025920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Shape 175"/>
          <p:cNvSpPr txBox="1">
            <a:spLocks noGrp="1"/>
          </p:cNvSpPr>
          <p:nvPr>
            <p:ph type="title"/>
          </p:nvPr>
        </p:nvSpPr>
        <p:spPr>
          <a:xfrm>
            <a:off x="5617485" y="230790"/>
            <a:ext cx="3521363" cy="1568018"/>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1" dirty="0" err="1" smtClean="0">
                <a:solidFill>
                  <a:schemeClr val="accent2"/>
                </a:solidFill>
              </a:rPr>
              <a:t>Pivotal’s</a:t>
            </a:r>
            <a:r>
              <a:rPr lang="en-US" sz="3200" b="1" dirty="0" smtClean="0">
                <a:solidFill>
                  <a:schemeClr val="accent2"/>
                </a:solidFill>
              </a:rPr>
              <a:t> </a:t>
            </a:r>
            <a:br>
              <a:rPr lang="en-US" sz="3200" b="1" dirty="0" smtClean="0">
                <a:solidFill>
                  <a:schemeClr val="accent2"/>
                </a:solidFill>
              </a:rPr>
            </a:br>
            <a:r>
              <a:rPr lang="en-US" sz="3200" b="1" dirty="0" smtClean="0">
                <a:solidFill>
                  <a:schemeClr val="accent2"/>
                </a:solidFill>
              </a:rPr>
              <a:t>Cloud </a:t>
            </a:r>
            <a:r>
              <a:rPr lang="en-US" sz="3200" b="1" dirty="0">
                <a:solidFill>
                  <a:schemeClr val="accent2"/>
                </a:solidFill>
              </a:rPr>
              <a:t>Foundry </a:t>
            </a:r>
            <a:r>
              <a:rPr lang="en-US" sz="3200" i="1" dirty="0" smtClean="0">
                <a:solidFill>
                  <a:srgbClr val="FFFFFF"/>
                </a:solidFill>
              </a:rPr>
              <a:t>Enterprise Model</a:t>
            </a:r>
            <a:endParaRPr lang="en-US" sz="3200" i="1" dirty="0">
              <a:solidFill>
                <a:srgbClr val="FFFFFF"/>
              </a:solidFill>
            </a:endParaRPr>
          </a:p>
        </p:txBody>
      </p:sp>
      <p:sp>
        <p:nvSpPr>
          <p:cNvPr id="7" name="Text Placeholder 6"/>
          <p:cNvSpPr>
            <a:spLocks noGrp="1"/>
          </p:cNvSpPr>
          <p:nvPr>
            <p:ph type="body" idx="1"/>
          </p:nvPr>
        </p:nvSpPr>
        <p:spPr>
          <a:xfrm>
            <a:off x="5495635" y="2020455"/>
            <a:ext cx="3643213" cy="2967927"/>
          </a:xfrm>
        </p:spPr>
        <p:txBody>
          <a:bodyPr/>
          <a:lstStyle/>
          <a:p>
            <a:pPr marL="0" indent="0">
              <a:buClr>
                <a:schemeClr val="tx1"/>
              </a:buClr>
              <a:buNone/>
            </a:pPr>
            <a:r>
              <a:rPr lang="en-US" sz="2000" dirty="0" smtClean="0">
                <a:solidFill>
                  <a:srgbClr val="D9D9D9"/>
                </a:solidFill>
              </a:rPr>
              <a:t>Commercial distribution provides enterprise &amp; production ready services, support, docs, certifications, and more…</a:t>
            </a:r>
          </a:p>
          <a:p>
            <a:pPr marL="0" indent="0">
              <a:buClr>
                <a:schemeClr val="tx1"/>
              </a:buClr>
              <a:buNone/>
            </a:pPr>
            <a:r>
              <a:rPr lang="en-US" sz="2000" dirty="0">
                <a:solidFill>
                  <a:srgbClr val="D9D9D9"/>
                </a:solidFill>
              </a:rPr>
              <a:t>Open source software provides the core platform runtime</a:t>
            </a:r>
          </a:p>
          <a:p>
            <a:pPr marL="0" indent="0">
              <a:buClr>
                <a:schemeClr val="tx1"/>
              </a:buClr>
              <a:buNone/>
            </a:pPr>
            <a:endParaRPr lang="en-US" sz="2000" dirty="0" smtClean="0">
              <a:solidFill>
                <a:srgbClr val="D9D9D9"/>
              </a:solidFill>
            </a:endParaRPr>
          </a:p>
          <a:p>
            <a:endParaRPr lang="en-US" sz="2000" dirty="0">
              <a:solidFill>
                <a:srgbClr val="D9D9D9"/>
              </a:solidFill>
            </a:endParaRPr>
          </a:p>
        </p:txBody>
      </p:sp>
      <p:sp>
        <p:nvSpPr>
          <p:cNvPr id="6" name="Content Placeholder 2"/>
          <p:cNvSpPr txBox="1">
            <a:spLocks/>
          </p:cNvSpPr>
          <p:nvPr/>
        </p:nvSpPr>
        <p:spPr>
          <a:xfrm>
            <a:off x="-4161081" y="1798808"/>
            <a:ext cx="3748085" cy="2906547"/>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tx1"/>
              </a:buClr>
              <a:buNone/>
            </a:pPr>
            <a:endParaRPr lang="en-US" sz="1800" dirty="0">
              <a:solidFill>
                <a:srgbClr val="4D4D4D"/>
              </a:solidFill>
            </a:endParaRPr>
          </a:p>
        </p:txBody>
      </p:sp>
      <p:grpSp>
        <p:nvGrpSpPr>
          <p:cNvPr id="86" name="Group 85"/>
          <p:cNvGrpSpPr/>
          <p:nvPr/>
        </p:nvGrpSpPr>
        <p:grpSpPr>
          <a:xfrm>
            <a:off x="126998" y="204181"/>
            <a:ext cx="5195455" cy="4675557"/>
            <a:chOff x="126998" y="146456"/>
            <a:chExt cx="5195455" cy="4675557"/>
          </a:xfrm>
        </p:grpSpPr>
        <p:sp>
          <p:nvSpPr>
            <p:cNvPr id="4" name="Rounded Rectangle 3"/>
            <p:cNvSpPr/>
            <p:nvPr/>
          </p:nvSpPr>
          <p:spPr>
            <a:xfrm>
              <a:off x="126998" y="146456"/>
              <a:ext cx="5195455" cy="4675557"/>
            </a:xfrm>
            <a:prstGeom prst="roundRect">
              <a:avLst>
                <a:gd name="adj" fmla="val 3011"/>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489185" y="308267"/>
              <a:ext cx="4477926" cy="178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Pivotal Network (aka </a:t>
              </a:r>
              <a:r>
                <a:rPr lang="en-US" sz="900" dirty="0" err="1" smtClean="0"/>
                <a:t>PivNet</a:t>
              </a:r>
              <a:r>
                <a:rPr lang="en-US" sz="900" dirty="0" smtClean="0"/>
                <a:t>)</a:t>
              </a:r>
              <a:endParaRPr lang="en-US" sz="900" dirty="0"/>
            </a:p>
          </p:txBody>
        </p:sp>
        <p:sp>
          <p:nvSpPr>
            <p:cNvPr id="5" name="Rectangle 4"/>
            <p:cNvSpPr/>
            <p:nvPr/>
          </p:nvSpPr>
          <p:spPr>
            <a:xfrm>
              <a:off x="602074" y="758151"/>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MySQL HA</a:t>
              </a:r>
              <a:endParaRPr lang="en-US" sz="700" dirty="0"/>
            </a:p>
          </p:txBody>
        </p:sp>
        <p:sp>
          <p:nvSpPr>
            <p:cNvPr id="10" name="Rectangle 9"/>
            <p:cNvSpPr/>
            <p:nvPr/>
          </p:nvSpPr>
          <p:spPr>
            <a:xfrm>
              <a:off x="594555" y="930037"/>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Redis</a:t>
              </a:r>
              <a:endParaRPr lang="en-US" sz="700" dirty="0"/>
            </a:p>
          </p:txBody>
        </p:sp>
        <p:sp>
          <p:nvSpPr>
            <p:cNvPr id="11" name="Rectangle 10"/>
            <p:cNvSpPr/>
            <p:nvPr/>
          </p:nvSpPr>
          <p:spPr>
            <a:xfrm>
              <a:off x="594555" y="1108770"/>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RabbitMQ</a:t>
              </a:r>
              <a:endParaRPr lang="en-US" sz="700" dirty="0"/>
            </a:p>
          </p:txBody>
        </p:sp>
        <p:sp>
          <p:nvSpPr>
            <p:cNvPr id="12" name="Rectangle 11"/>
            <p:cNvSpPr/>
            <p:nvPr/>
          </p:nvSpPr>
          <p:spPr>
            <a:xfrm>
              <a:off x="596443" y="1289391"/>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Gemfire</a:t>
              </a:r>
              <a:endParaRPr lang="en-US" sz="700" dirty="0"/>
            </a:p>
          </p:txBody>
        </p:sp>
        <p:sp>
          <p:nvSpPr>
            <p:cNvPr id="13" name="Rectangle 12"/>
            <p:cNvSpPr/>
            <p:nvPr/>
          </p:nvSpPr>
          <p:spPr>
            <a:xfrm>
              <a:off x="598331" y="1460605"/>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Pivotal Cloud Cache</a:t>
              </a:r>
              <a:endParaRPr lang="en-US" sz="700" dirty="0"/>
            </a:p>
          </p:txBody>
        </p:sp>
        <p:sp>
          <p:nvSpPr>
            <p:cNvPr id="14" name="Rectangle 13"/>
            <p:cNvSpPr/>
            <p:nvPr/>
          </p:nvSpPr>
          <p:spPr>
            <a:xfrm>
              <a:off x="600219" y="1641226"/>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Altoros</a:t>
              </a:r>
              <a:r>
                <a:rPr lang="en-US" sz="700" dirty="0" smtClean="0"/>
                <a:t> Cassandra</a:t>
              </a:r>
              <a:endParaRPr lang="en-US" sz="700" dirty="0"/>
            </a:p>
          </p:txBody>
        </p:sp>
        <p:sp>
          <p:nvSpPr>
            <p:cNvPr id="15" name="Rectangle 14"/>
            <p:cNvSpPr/>
            <p:nvPr/>
          </p:nvSpPr>
          <p:spPr>
            <a:xfrm>
              <a:off x="611514" y="1878289"/>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Concourse</a:t>
              </a:r>
              <a:endParaRPr lang="en-US" sz="700" dirty="0"/>
            </a:p>
          </p:txBody>
        </p:sp>
        <p:sp>
          <p:nvSpPr>
            <p:cNvPr id="16" name="Rectangle 15"/>
            <p:cNvSpPr/>
            <p:nvPr/>
          </p:nvSpPr>
          <p:spPr>
            <a:xfrm>
              <a:off x="602074" y="2315885"/>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err="1" smtClean="0"/>
                <a:t>ClamAV</a:t>
              </a:r>
              <a:endParaRPr lang="en-US" sz="600" dirty="0"/>
            </a:p>
          </p:txBody>
        </p:sp>
        <p:sp>
          <p:nvSpPr>
            <p:cNvPr id="17" name="Rectangle 16"/>
            <p:cNvSpPr/>
            <p:nvPr/>
          </p:nvSpPr>
          <p:spPr>
            <a:xfrm>
              <a:off x="603962" y="2487099"/>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File Integrity Monitor</a:t>
              </a:r>
              <a:endParaRPr lang="en-US" sz="600" dirty="0"/>
            </a:p>
          </p:txBody>
        </p:sp>
        <p:sp>
          <p:nvSpPr>
            <p:cNvPr id="18" name="Rectangle 17"/>
            <p:cNvSpPr/>
            <p:nvPr/>
          </p:nvSpPr>
          <p:spPr>
            <a:xfrm>
              <a:off x="609469" y="2664826"/>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IP Sec</a:t>
              </a:r>
              <a:endParaRPr lang="en-US" sz="600" dirty="0"/>
            </a:p>
          </p:txBody>
        </p:sp>
        <p:sp>
          <p:nvSpPr>
            <p:cNvPr id="20" name="Rectangle 19"/>
            <p:cNvSpPr/>
            <p:nvPr/>
          </p:nvSpPr>
          <p:spPr>
            <a:xfrm>
              <a:off x="614115" y="2059493"/>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Altoros</a:t>
              </a:r>
              <a:r>
                <a:rPr lang="en-US" sz="700" dirty="0" smtClean="0"/>
                <a:t> Jenkins</a:t>
              </a:r>
              <a:endParaRPr lang="en-US" sz="700" dirty="0"/>
            </a:p>
          </p:txBody>
        </p:sp>
        <p:sp>
          <p:nvSpPr>
            <p:cNvPr id="21" name="Rectangle 20"/>
            <p:cNvSpPr/>
            <p:nvPr/>
          </p:nvSpPr>
          <p:spPr>
            <a:xfrm>
              <a:off x="605557" y="2910966"/>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Circuit Breaker</a:t>
              </a:r>
              <a:endParaRPr lang="en-US" sz="600" dirty="0"/>
            </a:p>
          </p:txBody>
        </p:sp>
        <p:sp>
          <p:nvSpPr>
            <p:cNvPr id="22" name="Rectangle 21"/>
            <p:cNvSpPr/>
            <p:nvPr/>
          </p:nvSpPr>
          <p:spPr>
            <a:xfrm>
              <a:off x="601645" y="3089418"/>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err="1" smtClean="0"/>
                <a:t>Config</a:t>
              </a:r>
              <a:r>
                <a:rPr lang="en-US" sz="600" dirty="0" smtClean="0"/>
                <a:t> Server</a:t>
              </a:r>
              <a:endParaRPr lang="en-US" sz="600" dirty="0"/>
            </a:p>
          </p:txBody>
        </p:sp>
        <p:sp>
          <p:nvSpPr>
            <p:cNvPr id="23" name="Rectangle 22"/>
            <p:cNvSpPr/>
            <p:nvPr/>
          </p:nvSpPr>
          <p:spPr>
            <a:xfrm>
              <a:off x="610759" y="3261357"/>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Service Registry</a:t>
              </a:r>
              <a:endParaRPr lang="en-US" sz="600" dirty="0"/>
            </a:p>
          </p:txBody>
        </p:sp>
        <p:sp>
          <p:nvSpPr>
            <p:cNvPr id="24" name="Rectangle 23"/>
            <p:cNvSpPr/>
            <p:nvPr/>
          </p:nvSpPr>
          <p:spPr>
            <a:xfrm>
              <a:off x="3759748" y="759472"/>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PCF Metrics</a:t>
              </a:r>
              <a:endParaRPr lang="en-US" sz="700" dirty="0"/>
            </a:p>
          </p:txBody>
        </p:sp>
        <p:sp>
          <p:nvSpPr>
            <p:cNvPr id="26" name="Rectangle 25"/>
            <p:cNvSpPr/>
            <p:nvPr/>
          </p:nvSpPr>
          <p:spPr>
            <a:xfrm>
              <a:off x="3759748" y="997721"/>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Apps Manager</a:t>
              </a:r>
              <a:endParaRPr lang="en-US" sz="700" dirty="0"/>
            </a:p>
          </p:txBody>
        </p:sp>
        <p:sp>
          <p:nvSpPr>
            <p:cNvPr id="28" name="Rectangle 27"/>
            <p:cNvSpPr/>
            <p:nvPr/>
          </p:nvSpPr>
          <p:spPr>
            <a:xfrm>
              <a:off x="3762276" y="1228778"/>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Service Marketplace</a:t>
              </a:r>
              <a:endParaRPr lang="en-US" sz="700" dirty="0"/>
            </a:p>
          </p:txBody>
        </p:sp>
        <p:sp>
          <p:nvSpPr>
            <p:cNvPr id="29" name="Rectangle 28"/>
            <p:cNvSpPr/>
            <p:nvPr/>
          </p:nvSpPr>
          <p:spPr>
            <a:xfrm>
              <a:off x="3762276" y="1991178"/>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Autoscaler</a:t>
              </a:r>
              <a:endParaRPr lang="en-US" sz="700" dirty="0"/>
            </a:p>
          </p:txBody>
        </p:sp>
        <p:sp>
          <p:nvSpPr>
            <p:cNvPr id="30" name="Rectangle 29"/>
            <p:cNvSpPr/>
            <p:nvPr/>
          </p:nvSpPr>
          <p:spPr>
            <a:xfrm>
              <a:off x="3759748" y="2227653"/>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Identity as a Service</a:t>
              </a:r>
              <a:endParaRPr lang="en-US" sz="700" dirty="0"/>
            </a:p>
          </p:txBody>
        </p:sp>
        <p:sp>
          <p:nvSpPr>
            <p:cNvPr id="31" name="Rectangle 30"/>
            <p:cNvSpPr/>
            <p:nvPr/>
          </p:nvSpPr>
          <p:spPr>
            <a:xfrm>
              <a:off x="3759748" y="2468957"/>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SAML, Ping, </a:t>
              </a:r>
              <a:r>
                <a:rPr lang="en-US" sz="600" dirty="0" err="1" smtClean="0"/>
                <a:t>Okta</a:t>
              </a:r>
              <a:r>
                <a:rPr lang="en-US" sz="600" dirty="0" smtClean="0"/>
                <a:t>, LDAP</a:t>
              </a:r>
              <a:endParaRPr lang="en-US" sz="600" dirty="0"/>
            </a:p>
          </p:txBody>
        </p:sp>
        <p:sp>
          <p:nvSpPr>
            <p:cNvPr id="32" name="Rectangle 31"/>
            <p:cNvSpPr/>
            <p:nvPr/>
          </p:nvSpPr>
          <p:spPr>
            <a:xfrm>
              <a:off x="3759748" y="2715603"/>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Metrics Server</a:t>
              </a:r>
              <a:endParaRPr lang="en-US" sz="700" dirty="0"/>
            </a:p>
          </p:txBody>
        </p:sp>
        <p:sp>
          <p:nvSpPr>
            <p:cNvPr id="33" name="Rectangle 32"/>
            <p:cNvSpPr/>
            <p:nvPr/>
          </p:nvSpPr>
          <p:spPr>
            <a:xfrm>
              <a:off x="3759748" y="2952078"/>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Notifications</a:t>
              </a:r>
              <a:endParaRPr lang="en-US" sz="700" dirty="0"/>
            </a:p>
          </p:txBody>
        </p:sp>
        <p:sp>
          <p:nvSpPr>
            <p:cNvPr id="34" name="Rectangle 33"/>
            <p:cNvSpPr/>
            <p:nvPr/>
          </p:nvSpPr>
          <p:spPr>
            <a:xfrm>
              <a:off x="3759748" y="3175094"/>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Ops Metrics</a:t>
              </a:r>
              <a:endParaRPr lang="en-US" sz="700" dirty="0"/>
            </a:p>
          </p:txBody>
        </p:sp>
        <p:sp>
          <p:nvSpPr>
            <p:cNvPr id="35" name="Rectangle 34"/>
            <p:cNvSpPr/>
            <p:nvPr/>
          </p:nvSpPr>
          <p:spPr>
            <a:xfrm>
              <a:off x="3759748" y="1451773"/>
              <a:ext cx="1081852"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CF CLI</a:t>
              </a:r>
              <a:endParaRPr lang="en-US" sz="700" dirty="0"/>
            </a:p>
          </p:txBody>
        </p:sp>
        <p:sp>
          <p:nvSpPr>
            <p:cNvPr id="36" name="Rectangle 35"/>
            <p:cNvSpPr/>
            <p:nvPr/>
          </p:nvSpPr>
          <p:spPr>
            <a:xfrm>
              <a:off x="1995398" y="1994696"/>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Proxy Load Balancer</a:t>
              </a:r>
              <a:endParaRPr lang="en-US" sz="700" dirty="0"/>
            </a:p>
          </p:txBody>
        </p:sp>
        <p:sp>
          <p:nvSpPr>
            <p:cNvPr id="37" name="Rectangle 36"/>
            <p:cNvSpPr/>
            <p:nvPr/>
          </p:nvSpPr>
          <p:spPr>
            <a:xfrm>
              <a:off x="1995398" y="2231171"/>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Router</a:t>
              </a:r>
              <a:endParaRPr lang="en-US" sz="700" dirty="0"/>
            </a:p>
          </p:txBody>
        </p:sp>
        <p:sp>
          <p:nvSpPr>
            <p:cNvPr id="38" name="Rectangle 37"/>
            <p:cNvSpPr/>
            <p:nvPr/>
          </p:nvSpPr>
          <p:spPr>
            <a:xfrm>
              <a:off x="1995398" y="2456953"/>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Login Server (UAA)</a:t>
              </a:r>
              <a:endParaRPr lang="en-US" sz="700" dirty="0"/>
            </a:p>
          </p:txBody>
        </p:sp>
        <p:sp>
          <p:nvSpPr>
            <p:cNvPr id="39" name="Rectangle 38"/>
            <p:cNvSpPr/>
            <p:nvPr/>
          </p:nvSpPr>
          <p:spPr>
            <a:xfrm>
              <a:off x="2003286" y="2700481"/>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Service Broker (BYO)</a:t>
              </a:r>
              <a:endParaRPr lang="en-US" sz="700" dirty="0"/>
            </a:p>
          </p:txBody>
        </p:sp>
        <p:sp>
          <p:nvSpPr>
            <p:cNvPr id="40" name="Rectangle 39"/>
            <p:cNvSpPr/>
            <p:nvPr/>
          </p:nvSpPr>
          <p:spPr>
            <a:xfrm>
              <a:off x="2003286" y="2939158"/>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Cloud Controller</a:t>
              </a:r>
              <a:endParaRPr lang="en-US" sz="700" dirty="0"/>
            </a:p>
          </p:txBody>
        </p:sp>
        <p:sp>
          <p:nvSpPr>
            <p:cNvPr id="41" name="Rectangle 40"/>
            <p:cNvSpPr/>
            <p:nvPr/>
          </p:nvSpPr>
          <p:spPr>
            <a:xfrm>
              <a:off x="2003183" y="1348408"/>
              <a:ext cx="1425765" cy="587734"/>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DIEGO</a:t>
              </a:r>
            </a:p>
            <a:p>
              <a:pPr algn="ctr"/>
              <a:r>
                <a:rPr lang="en-US" sz="700" dirty="0" smtClean="0"/>
                <a:t>(</a:t>
              </a:r>
              <a:r>
                <a:rPr lang="en-US" sz="700" dirty="0" err="1" smtClean="0"/>
                <a:t>Docker</a:t>
              </a:r>
              <a:r>
                <a:rPr lang="en-US" sz="700" dirty="0" smtClean="0"/>
                <a:t>, Linux &amp;. NET Apps)</a:t>
              </a:r>
              <a:endParaRPr lang="en-US" sz="700" dirty="0"/>
            </a:p>
          </p:txBody>
        </p:sp>
        <p:sp>
          <p:nvSpPr>
            <p:cNvPr id="45" name="Rectangle 44"/>
            <p:cNvSpPr/>
            <p:nvPr/>
          </p:nvSpPr>
          <p:spPr>
            <a:xfrm>
              <a:off x="2001071" y="738937"/>
              <a:ext cx="1425764" cy="550453"/>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PKS</a:t>
              </a:r>
            </a:p>
            <a:p>
              <a:pPr algn="ctr"/>
              <a:r>
                <a:rPr lang="en-US" sz="700" dirty="0" smtClean="0"/>
                <a:t>(</a:t>
              </a:r>
              <a:r>
                <a:rPr lang="en-US" sz="700" dirty="0" err="1" smtClean="0"/>
                <a:t>Kubernetes</a:t>
              </a:r>
              <a:r>
                <a:rPr lang="en-US" sz="700" dirty="0" smtClean="0"/>
                <a:t> as a Service)</a:t>
              </a:r>
              <a:endParaRPr lang="en-US" sz="700" dirty="0"/>
            </a:p>
          </p:txBody>
        </p:sp>
        <p:sp>
          <p:nvSpPr>
            <p:cNvPr id="46" name="Rectangle 45"/>
            <p:cNvSpPr/>
            <p:nvPr/>
          </p:nvSpPr>
          <p:spPr>
            <a:xfrm>
              <a:off x="2003286" y="3175094"/>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Loggregator</a:t>
              </a:r>
              <a:endParaRPr lang="en-US" sz="700" dirty="0"/>
            </a:p>
          </p:txBody>
        </p:sp>
        <p:sp>
          <p:nvSpPr>
            <p:cNvPr id="9" name="TextBox 8"/>
            <p:cNvSpPr txBox="1"/>
            <p:nvPr/>
          </p:nvSpPr>
          <p:spPr>
            <a:xfrm rot="16200000">
              <a:off x="219919" y="3024329"/>
              <a:ext cx="569387" cy="246221"/>
            </a:xfrm>
            <a:prstGeom prst="rect">
              <a:avLst/>
            </a:prstGeom>
            <a:noFill/>
          </p:spPr>
          <p:txBody>
            <a:bodyPr wrap="none" rtlCol="0">
              <a:spAutoFit/>
            </a:bodyPr>
            <a:lstStyle/>
            <a:p>
              <a:r>
                <a:rPr lang="en-US" sz="500" dirty="0" smtClean="0">
                  <a:solidFill>
                    <a:schemeClr val="bg2"/>
                  </a:solidFill>
                </a:rPr>
                <a:t>Spring Cloud</a:t>
              </a:r>
            </a:p>
            <a:p>
              <a:r>
                <a:rPr lang="en-US" sz="500" dirty="0" smtClean="0">
                  <a:solidFill>
                    <a:schemeClr val="bg2"/>
                  </a:solidFill>
                </a:rPr>
                <a:t>(Netflix OSS)</a:t>
              </a:r>
              <a:endParaRPr lang="en-US" sz="500" dirty="0">
                <a:solidFill>
                  <a:schemeClr val="bg2"/>
                </a:solidFill>
              </a:endParaRPr>
            </a:p>
          </p:txBody>
        </p:sp>
        <p:sp>
          <p:nvSpPr>
            <p:cNvPr id="48" name="TextBox 47"/>
            <p:cNvSpPr txBox="1"/>
            <p:nvPr/>
          </p:nvSpPr>
          <p:spPr>
            <a:xfrm rot="16200000">
              <a:off x="324060" y="2463915"/>
              <a:ext cx="428322" cy="169277"/>
            </a:xfrm>
            <a:prstGeom prst="rect">
              <a:avLst/>
            </a:prstGeom>
            <a:noFill/>
          </p:spPr>
          <p:txBody>
            <a:bodyPr wrap="none" rtlCol="0">
              <a:spAutoFit/>
            </a:bodyPr>
            <a:lstStyle/>
            <a:p>
              <a:r>
                <a:rPr lang="en-US" sz="500" dirty="0" smtClean="0">
                  <a:solidFill>
                    <a:schemeClr val="bg2"/>
                  </a:solidFill>
                </a:rPr>
                <a:t>Security</a:t>
              </a:r>
            </a:p>
          </p:txBody>
        </p:sp>
        <p:sp>
          <p:nvSpPr>
            <p:cNvPr id="49" name="TextBox 48"/>
            <p:cNvSpPr txBox="1"/>
            <p:nvPr/>
          </p:nvSpPr>
          <p:spPr>
            <a:xfrm rot="16200000">
              <a:off x="354218" y="1926742"/>
              <a:ext cx="402674" cy="169277"/>
            </a:xfrm>
            <a:prstGeom prst="rect">
              <a:avLst/>
            </a:prstGeom>
            <a:noFill/>
          </p:spPr>
          <p:txBody>
            <a:bodyPr wrap="none" rtlCol="0">
              <a:spAutoFit/>
            </a:bodyPr>
            <a:lstStyle/>
            <a:p>
              <a:r>
                <a:rPr lang="en-US" sz="500" dirty="0" smtClean="0">
                  <a:solidFill>
                    <a:schemeClr val="bg2"/>
                  </a:solidFill>
                </a:rPr>
                <a:t>CI / CD</a:t>
              </a:r>
            </a:p>
          </p:txBody>
        </p:sp>
        <p:sp>
          <p:nvSpPr>
            <p:cNvPr id="50" name="TextBox 49"/>
            <p:cNvSpPr txBox="1"/>
            <p:nvPr/>
          </p:nvSpPr>
          <p:spPr>
            <a:xfrm rot="16200000">
              <a:off x="362140" y="1174629"/>
              <a:ext cx="351378" cy="169277"/>
            </a:xfrm>
            <a:prstGeom prst="rect">
              <a:avLst/>
            </a:prstGeom>
            <a:noFill/>
          </p:spPr>
          <p:txBody>
            <a:bodyPr wrap="none" rtlCol="0">
              <a:spAutoFit/>
            </a:bodyPr>
            <a:lstStyle/>
            <a:p>
              <a:r>
                <a:rPr lang="en-US" sz="500" dirty="0" smtClean="0">
                  <a:solidFill>
                    <a:schemeClr val="bg2"/>
                  </a:solidFill>
                </a:rPr>
                <a:t>DATA</a:t>
              </a:r>
            </a:p>
          </p:txBody>
        </p:sp>
        <p:sp>
          <p:nvSpPr>
            <p:cNvPr id="47" name="TextBox 46"/>
            <p:cNvSpPr txBox="1"/>
            <p:nvPr/>
          </p:nvSpPr>
          <p:spPr>
            <a:xfrm>
              <a:off x="3606589" y="1823820"/>
              <a:ext cx="1428346" cy="200055"/>
            </a:xfrm>
            <a:prstGeom prst="rect">
              <a:avLst/>
            </a:prstGeom>
            <a:noFill/>
          </p:spPr>
          <p:txBody>
            <a:bodyPr wrap="square" rtlCol="0">
              <a:spAutoFit/>
            </a:bodyPr>
            <a:lstStyle/>
            <a:p>
              <a:r>
                <a:rPr lang="en-US" sz="700" dirty="0" smtClean="0">
                  <a:solidFill>
                    <a:srgbClr val="B3B3B3"/>
                  </a:solidFill>
                </a:rPr>
                <a:t>ELASTIC RUNTIME ADDONS</a:t>
              </a:r>
              <a:endParaRPr lang="en-US" sz="700" dirty="0">
                <a:solidFill>
                  <a:srgbClr val="B3B3B3"/>
                </a:solidFill>
              </a:endParaRPr>
            </a:p>
          </p:txBody>
        </p:sp>
        <p:sp>
          <p:nvSpPr>
            <p:cNvPr id="52" name="TextBox 51"/>
            <p:cNvSpPr txBox="1"/>
            <p:nvPr/>
          </p:nvSpPr>
          <p:spPr>
            <a:xfrm>
              <a:off x="3759749" y="551703"/>
              <a:ext cx="1081851" cy="200055"/>
            </a:xfrm>
            <a:prstGeom prst="rect">
              <a:avLst/>
            </a:prstGeom>
            <a:noFill/>
          </p:spPr>
          <p:txBody>
            <a:bodyPr wrap="square" rtlCol="0">
              <a:spAutoFit/>
            </a:bodyPr>
            <a:lstStyle/>
            <a:p>
              <a:pPr algn="ctr"/>
              <a:r>
                <a:rPr lang="en-US" sz="700" dirty="0" smtClean="0">
                  <a:solidFill>
                    <a:srgbClr val="B3B3B3"/>
                  </a:solidFill>
                </a:rPr>
                <a:t>USER INTERFACES</a:t>
              </a:r>
              <a:endParaRPr lang="en-US" sz="700" dirty="0">
                <a:solidFill>
                  <a:srgbClr val="B3B3B3"/>
                </a:solidFill>
              </a:endParaRPr>
            </a:p>
          </p:txBody>
        </p:sp>
        <p:sp>
          <p:nvSpPr>
            <p:cNvPr id="53" name="TextBox 52"/>
            <p:cNvSpPr txBox="1"/>
            <p:nvPr/>
          </p:nvSpPr>
          <p:spPr>
            <a:xfrm>
              <a:off x="1995398" y="549473"/>
              <a:ext cx="1435820" cy="200055"/>
            </a:xfrm>
            <a:prstGeom prst="rect">
              <a:avLst/>
            </a:prstGeom>
            <a:noFill/>
          </p:spPr>
          <p:txBody>
            <a:bodyPr wrap="square" rtlCol="0">
              <a:spAutoFit/>
            </a:bodyPr>
            <a:lstStyle/>
            <a:p>
              <a:pPr algn="ctr"/>
              <a:r>
                <a:rPr lang="en-US" sz="700" dirty="0" smtClean="0">
                  <a:solidFill>
                    <a:srgbClr val="B3B3B3"/>
                  </a:solidFill>
                </a:rPr>
                <a:t>ELASTIC RUNTIME</a:t>
              </a:r>
              <a:endParaRPr lang="en-US" sz="700" dirty="0">
                <a:solidFill>
                  <a:srgbClr val="B3B3B3"/>
                </a:solidFill>
              </a:endParaRPr>
            </a:p>
          </p:txBody>
        </p:sp>
        <p:sp>
          <p:nvSpPr>
            <p:cNvPr id="54" name="TextBox 53"/>
            <p:cNvSpPr txBox="1"/>
            <p:nvPr/>
          </p:nvSpPr>
          <p:spPr>
            <a:xfrm>
              <a:off x="641168" y="549473"/>
              <a:ext cx="1054799" cy="200055"/>
            </a:xfrm>
            <a:prstGeom prst="rect">
              <a:avLst/>
            </a:prstGeom>
            <a:noFill/>
          </p:spPr>
          <p:txBody>
            <a:bodyPr wrap="square" rtlCol="0">
              <a:spAutoFit/>
            </a:bodyPr>
            <a:lstStyle/>
            <a:p>
              <a:pPr algn="ctr"/>
              <a:r>
                <a:rPr lang="en-US" sz="700" dirty="0" smtClean="0">
                  <a:solidFill>
                    <a:srgbClr val="B3B3B3"/>
                  </a:solidFill>
                </a:rPr>
                <a:t>SERVICES</a:t>
              </a:r>
              <a:endParaRPr lang="en-US" sz="700" dirty="0">
                <a:solidFill>
                  <a:srgbClr val="B3B3B3"/>
                </a:solidFill>
              </a:endParaRPr>
            </a:p>
          </p:txBody>
        </p:sp>
        <p:sp>
          <p:nvSpPr>
            <p:cNvPr id="55" name="Rectangle 54"/>
            <p:cNvSpPr/>
            <p:nvPr/>
          </p:nvSpPr>
          <p:spPr>
            <a:xfrm>
              <a:off x="489185" y="3478739"/>
              <a:ext cx="4477926" cy="178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Ops Manager</a:t>
              </a:r>
              <a:endParaRPr lang="en-US" sz="900" dirty="0"/>
            </a:p>
          </p:txBody>
        </p:sp>
        <p:sp>
          <p:nvSpPr>
            <p:cNvPr id="56" name="Rectangle 55"/>
            <p:cNvSpPr/>
            <p:nvPr/>
          </p:nvSpPr>
          <p:spPr>
            <a:xfrm>
              <a:off x="489185" y="3728305"/>
              <a:ext cx="4477926" cy="178741"/>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BOSH</a:t>
              </a:r>
              <a:endParaRPr lang="en-US" sz="900" dirty="0"/>
            </a:p>
          </p:txBody>
        </p:sp>
        <p:grpSp>
          <p:nvGrpSpPr>
            <p:cNvPr id="57" name="Group 56"/>
            <p:cNvGrpSpPr/>
            <p:nvPr/>
          </p:nvGrpSpPr>
          <p:grpSpPr>
            <a:xfrm>
              <a:off x="456457" y="3955952"/>
              <a:ext cx="4474105" cy="499036"/>
              <a:chOff x="805268" y="5100378"/>
              <a:chExt cx="6543667" cy="729872"/>
            </a:xfrm>
          </p:grpSpPr>
          <p:grpSp>
            <p:nvGrpSpPr>
              <p:cNvPr id="58" name="Group 57"/>
              <p:cNvGrpSpPr/>
              <p:nvPr/>
            </p:nvGrpSpPr>
            <p:grpSpPr>
              <a:xfrm>
                <a:off x="805268" y="5100378"/>
                <a:ext cx="1208257" cy="724232"/>
                <a:chOff x="184080" y="4448922"/>
                <a:chExt cx="1010802" cy="527416"/>
              </a:xfrm>
            </p:grpSpPr>
            <p:pic>
              <p:nvPicPr>
                <p:cNvPr id="74" name="Picture 73"/>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75" name="Picture 74"/>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9" name="Group 58"/>
              <p:cNvGrpSpPr/>
              <p:nvPr/>
            </p:nvGrpSpPr>
            <p:grpSpPr>
              <a:xfrm>
                <a:off x="3454108" y="5103789"/>
                <a:ext cx="1208257" cy="724232"/>
                <a:chOff x="2400043" y="4451406"/>
                <a:chExt cx="1010802" cy="527416"/>
              </a:xfrm>
            </p:grpSpPr>
            <p:pic>
              <p:nvPicPr>
                <p:cNvPr id="72" name="Picture 71"/>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73"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60" name="Group 59"/>
              <p:cNvGrpSpPr/>
              <p:nvPr/>
            </p:nvGrpSpPr>
            <p:grpSpPr>
              <a:xfrm>
                <a:off x="2122634" y="5101595"/>
                <a:ext cx="1208257" cy="724232"/>
                <a:chOff x="1286160" y="4449808"/>
                <a:chExt cx="1010802" cy="527416"/>
              </a:xfrm>
            </p:grpSpPr>
            <p:pic>
              <p:nvPicPr>
                <p:cNvPr id="70" name="Picture 69"/>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71" name="Picture 70"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61" name="Group 60"/>
              <p:cNvGrpSpPr/>
              <p:nvPr/>
            </p:nvGrpSpPr>
            <p:grpSpPr>
              <a:xfrm>
                <a:off x="4780919" y="5106018"/>
                <a:ext cx="1208257" cy="724232"/>
                <a:chOff x="3510024" y="4453029"/>
                <a:chExt cx="1010802" cy="527416"/>
              </a:xfrm>
            </p:grpSpPr>
            <p:pic>
              <p:nvPicPr>
                <p:cNvPr id="67" name="Picture 66"/>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68" name="Picture 67"/>
                <p:cNvPicPr>
                  <a:picLocks noChangeAspect="1"/>
                </p:cNvPicPr>
                <p:nvPr/>
              </p:nvPicPr>
              <p:blipFill>
                <a:blip r:embed="rId7"/>
                <a:stretch>
                  <a:fillRect/>
                </a:stretch>
              </p:blipFill>
              <p:spPr>
                <a:xfrm>
                  <a:off x="3650837" y="4531964"/>
                  <a:ext cx="327845" cy="327845"/>
                </a:xfrm>
                <a:prstGeom prst="rect">
                  <a:avLst/>
                </a:prstGeom>
              </p:spPr>
            </p:pic>
            <p:sp>
              <p:nvSpPr>
                <p:cNvPr id="69" name="TextBox 68"/>
                <p:cNvSpPr txBox="1"/>
                <p:nvPr/>
              </p:nvSpPr>
              <p:spPr>
                <a:xfrm>
                  <a:off x="3854619" y="4600136"/>
                  <a:ext cx="512873" cy="213078"/>
                </a:xfrm>
                <a:prstGeom prst="rect">
                  <a:avLst/>
                </a:prstGeom>
                <a:noFill/>
              </p:spPr>
              <p:txBody>
                <a:bodyPr wrap="none" rtlCol="0">
                  <a:spAutoFit/>
                </a:bodyPr>
                <a:lstStyle/>
                <a:p>
                  <a:pPr algn="ctr"/>
                  <a:r>
                    <a:rPr lang="en-US" sz="700" dirty="0" smtClean="0"/>
                    <a:t>Azure</a:t>
                  </a:r>
                  <a:endParaRPr lang="en-US" sz="900" dirty="0" smtClean="0"/>
                </a:p>
              </p:txBody>
            </p:sp>
          </p:grpSp>
          <p:grpSp>
            <p:nvGrpSpPr>
              <p:cNvPr id="62" name="Group 61"/>
              <p:cNvGrpSpPr/>
              <p:nvPr/>
            </p:nvGrpSpPr>
            <p:grpSpPr>
              <a:xfrm>
                <a:off x="6140678" y="5100378"/>
                <a:ext cx="1208257" cy="724232"/>
                <a:chOff x="6140678" y="5100378"/>
                <a:chExt cx="1208257" cy="724232"/>
              </a:xfrm>
            </p:grpSpPr>
            <p:grpSp>
              <p:nvGrpSpPr>
                <p:cNvPr id="63" name="Group 62"/>
                <p:cNvGrpSpPr/>
                <p:nvPr/>
              </p:nvGrpSpPr>
              <p:grpSpPr>
                <a:xfrm>
                  <a:off x="6140678" y="5100378"/>
                  <a:ext cx="1208257" cy="724232"/>
                  <a:chOff x="3510024" y="4453029"/>
                  <a:chExt cx="1010802" cy="527416"/>
                </a:xfrm>
              </p:grpSpPr>
              <p:pic>
                <p:nvPicPr>
                  <p:cNvPr id="65" name="Picture 64"/>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sp>
                <p:nvSpPr>
                  <p:cNvPr id="66" name="TextBox 65"/>
                  <p:cNvSpPr txBox="1"/>
                  <p:nvPr/>
                </p:nvSpPr>
                <p:spPr>
                  <a:xfrm>
                    <a:off x="3850194" y="4600136"/>
                    <a:ext cx="477001" cy="213078"/>
                  </a:xfrm>
                  <a:prstGeom prst="rect">
                    <a:avLst/>
                  </a:prstGeom>
                  <a:noFill/>
                </p:spPr>
                <p:txBody>
                  <a:bodyPr wrap="none" rtlCol="0">
                    <a:spAutoFit/>
                  </a:bodyPr>
                  <a:lstStyle/>
                  <a:p>
                    <a:pPr algn="ctr"/>
                    <a:r>
                      <a:rPr lang="en-US" sz="700" dirty="0" smtClean="0"/>
                      <a:t>GCP</a:t>
                    </a:r>
                  </a:p>
                </p:txBody>
              </p:sp>
            </p:grpSp>
            <p:pic>
              <p:nvPicPr>
                <p:cNvPr id="64" name="Picture 63"/>
                <p:cNvPicPr>
                  <a:picLocks noChangeAspect="1"/>
                </p:cNvPicPr>
                <p:nvPr/>
              </p:nvPicPr>
              <p:blipFill>
                <a:blip r:embed="rId8"/>
                <a:stretch>
                  <a:fillRect/>
                </a:stretch>
              </p:blipFill>
              <p:spPr>
                <a:xfrm>
                  <a:off x="6322786" y="5256759"/>
                  <a:ext cx="379471" cy="337966"/>
                </a:xfrm>
                <a:prstGeom prst="rect">
                  <a:avLst/>
                </a:prstGeom>
              </p:spPr>
            </p:pic>
          </p:grpSp>
        </p:grpSp>
        <p:sp>
          <p:nvSpPr>
            <p:cNvPr id="76" name="Rectangle 75"/>
            <p:cNvSpPr/>
            <p:nvPr/>
          </p:nvSpPr>
          <p:spPr>
            <a:xfrm>
              <a:off x="608055" y="4444180"/>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Certification </a:t>
              </a:r>
              <a:endParaRPr lang="en-US" sz="700" dirty="0"/>
            </a:p>
          </p:txBody>
        </p:sp>
        <p:sp>
          <p:nvSpPr>
            <p:cNvPr id="77" name="Rectangle 76"/>
            <p:cNvSpPr/>
            <p:nvPr/>
          </p:nvSpPr>
          <p:spPr>
            <a:xfrm>
              <a:off x="2183302" y="4441586"/>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Documentation</a:t>
              </a:r>
              <a:endParaRPr lang="en-US" sz="700" dirty="0"/>
            </a:p>
          </p:txBody>
        </p:sp>
        <p:sp>
          <p:nvSpPr>
            <p:cNvPr id="78" name="Rectangle 77"/>
            <p:cNvSpPr/>
            <p:nvPr/>
          </p:nvSpPr>
          <p:spPr>
            <a:xfrm>
              <a:off x="3762276" y="4441586"/>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Support</a:t>
              </a:r>
              <a:endParaRPr lang="en-US" sz="700" dirty="0"/>
            </a:p>
          </p:txBody>
        </p:sp>
        <p:cxnSp>
          <p:nvCxnSpPr>
            <p:cNvPr id="79" name="Straight Connector 78"/>
            <p:cNvCxnSpPr/>
            <p:nvPr/>
          </p:nvCxnSpPr>
          <p:spPr>
            <a:xfrm flipV="1">
              <a:off x="551936" y="1819723"/>
              <a:ext cx="1153989" cy="4098"/>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551936" y="2849577"/>
              <a:ext cx="1153989" cy="4098"/>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551936" y="2247532"/>
              <a:ext cx="1153989" cy="4098"/>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0914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120074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Release early and often</a:t>
                </a:r>
              </a:p>
              <a:p>
                <a:pPr algn="ctr">
                  <a:spcAft>
                    <a:spcPts val="300"/>
                  </a:spcAft>
                </a:pPr>
                <a:r>
                  <a:rPr lang="en-US" sz="1400" dirty="0" smtClean="0">
                    <a:solidFill>
                      <a:schemeClr val="bg1"/>
                    </a:solidFill>
                    <a:latin typeface="Arial"/>
                    <a:cs typeface="Arial"/>
                  </a:rPr>
                  <a:t>Higher Quality of Code</a:t>
                </a:r>
                <a:endParaRPr lang="en-US" sz="1400" dirty="0">
                  <a:solidFill>
                    <a:schemeClr val="bg1"/>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chemeClr val="accent2"/>
                  </a:solidFill>
                  <a:latin typeface="Arial"/>
                  <a:cs typeface="Arial"/>
                </a:rPr>
                <a:t>DevOps</a:t>
              </a:r>
              <a:endParaRPr lang="en-US" sz="2200" b="1" dirty="0">
                <a:solidFill>
                  <a:schemeClr val="accent2"/>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chemeClr val="bg1"/>
                    </a:solidFill>
                    <a:latin typeface="Arial"/>
                    <a:cs typeface="Arial"/>
                  </a:rPr>
                  <a:t>Shared responsibility</a:t>
                </a:r>
              </a:p>
              <a:p>
                <a:pPr algn="ctr">
                  <a:spcAft>
                    <a:spcPts val="300"/>
                  </a:spcAft>
                </a:pPr>
                <a:r>
                  <a:rPr lang="en-US" sz="1400" dirty="0" smtClean="0">
                    <a:solidFill>
                      <a:schemeClr val="bg1"/>
                    </a:solidFill>
                    <a:latin typeface="Arial"/>
                    <a:cs typeface="Arial"/>
                  </a:rPr>
                  <a:t>Common incentives, tools, process and culture</a:t>
                </a:r>
                <a:endParaRPr lang="en-US" sz="1400" dirty="0">
                  <a:solidFill>
                    <a:schemeClr val="bg1"/>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chemeClr val="bg1">
                        <a:lumMod val="85000"/>
                      </a:schemeClr>
                    </a:solidFill>
                    <a:latin typeface="Arial"/>
                    <a:cs typeface="Arial"/>
                  </a:rPr>
                  <a:t>Tightly coupled components</a:t>
                </a:r>
              </a:p>
              <a:p>
                <a:pPr algn="ctr">
                  <a:spcAft>
                    <a:spcPts val="300"/>
                  </a:spcAft>
                </a:pPr>
                <a:r>
                  <a:rPr lang="en-US" sz="1400" dirty="0" smtClean="0">
                    <a:solidFill>
                      <a:schemeClr val="bg1">
                        <a:lumMod val="85000"/>
                      </a:schemeClr>
                    </a:solidFill>
                    <a:latin typeface="Arial"/>
                    <a:cs typeface="Arial"/>
                  </a:rPr>
                  <a:t>Slow deployment cycles</a:t>
                </a:r>
                <a:endParaRPr lang="en-US" sz="1400" dirty="0">
                  <a:solidFill>
                    <a:schemeClr val="bg1">
                      <a:lumMod val="85000"/>
                    </a:scheme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Loosely coupled components</a:t>
                </a:r>
              </a:p>
              <a:p>
                <a:pPr algn="ctr">
                  <a:spcAft>
                    <a:spcPts val="300"/>
                  </a:spcAft>
                </a:pPr>
                <a:r>
                  <a:rPr lang="en-US" sz="1600" dirty="0" smtClean="0">
                    <a:solidFill>
                      <a:schemeClr val="bg1"/>
                    </a:solidFill>
                    <a:latin typeface="Arial"/>
                    <a:cs typeface="Arial"/>
                  </a:rPr>
                  <a:t>Automated deployments</a:t>
                </a:r>
                <a:endParaRPr lang="en-US" sz="1600" dirty="0">
                  <a:solidFill>
                    <a:schemeClr val="bg1"/>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166317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6" presetClass="entr" presetSubtype="4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Horizontal)">
                                      <p:cBhvr>
                                        <p:cTn id="10" dur="500"/>
                                        <p:tgtEl>
                                          <p:spTgt spid="7"/>
                                        </p:tgtEl>
                                      </p:cBhvr>
                                    </p:animEffect>
                                  </p:childTnLst>
                                </p:cTn>
                              </p:par>
                              <p:par>
                                <p:cTn id="11" presetID="16" presetClass="entr" presetSubtype="4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3998075913"/>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lumMod val="85000"/>
                  </a:schemeClr>
                </a:solidFill>
                <a:effectLst/>
                <a:uFillTx/>
                <a:latin typeface="Arial"/>
                <a:ea typeface="+mn-ea"/>
                <a:cs typeface="Arial"/>
                <a:sym typeface="Helvetica Light"/>
              </a:rPr>
              <a:t>Average Hours/Week</a:t>
            </a:r>
            <a:endParaRPr kumimoji="0" lang="en-US" sz="1600" b="1" i="0" u="none" strike="noStrike" cap="none" spc="0" normalizeH="0" baseline="0" dirty="0">
              <a:ln>
                <a:noFill/>
              </a:ln>
              <a:solidFill>
                <a:schemeClr val="bg1">
                  <a:lumMod val="85000"/>
                </a:schemeClr>
              </a:solidFill>
              <a:effectLst/>
              <a:uFillTx/>
              <a:latin typeface="Arial"/>
              <a:ea typeface="+mn-ea"/>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sz="3200" dirty="0">
                <a:solidFill>
                  <a:schemeClr val="bg1">
                    <a:lumMod val="85000"/>
                  </a:schemeClr>
                </a:solidFill>
              </a:rPr>
              <a:t>Software </a:t>
            </a:r>
            <a:r>
              <a:rPr lang="en-US" sz="3200" dirty="0" smtClean="0">
                <a:solidFill>
                  <a:schemeClr val="bg1">
                    <a:lumMod val="85000"/>
                  </a:schemeClr>
                </a:solidFill>
              </a:rPr>
              <a:t>Developers </a:t>
            </a:r>
            <a:r>
              <a:rPr lang="en-US" sz="3200" dirty="0">
                <a:solidFill>
                  <a:schemeClr val="bg1">
                    <a:lumMod val="85000"/>
                  </a:schemeClr>
                </a:solidFill>
              </a:rPr>
              <a:t>S</a:t>
            </a:r>
            <a:r>
              <a:rPr lang="en-US" sz="3200" dirty="0" smtClean="0">
                <a:solidFill>
                  <a:schemeClr val="bg1">
                    <a:lumMod val="85000"/>
                  </a:schemeClr>
                </a:solidFill>
              </a:rPr>
              <a:t>pend </a:t>
            </a:r>
            <a:r>
              <a:rPr lang="en-US" sz="3200" dirty="0">
                <a:solidFill>
                  <a:schemeClr val="bg1">
                    <a:lumMod val="85000"/>
                  </a:schemeClr>
                </a:solidFill>
              </a:rPr>
              <a:t>too </a:t>
            </a:r>
            <a:r>
              <a:rPr lang="en-US" sz="3200" dirty="0" smtClean="0">
                <a:solidFill>
                  <a:schemeClr val="bg1">
                    <a:lumMod val="85000"/>
                  </a:schemeClr>
                </a:solidFill>
              </a:rPr>
              <a:t>Much </a:t>
            </a:r>
            <a:r>
              <a:rPr lang="en-US" sz="3200" dirty="0">
                <a:solidFill>
                  <a:schemeClr val="bg1">
                    <a:lumMod val="85000"/>
                  </a:schemeClr>
                </a:solidFill>
              </a:rPr>
              <a:t>T</a:t>
            </a:r>
            <a:r>
              <a:rPr lang="en-US" sz="3200" dirty="0" smtClean="0">
                <a:solidFill>
                  <a:schemeClr val="bg1">
                    <a:lumMod val="85000"/>
                  </a:schemeClr>
                </a:solidFill>
              </a:rPr>
              <a:t>ime </a:t>
            </a:r>
            <a:r>
              <a:rPr lang="en-US" sz="3200" dirty="0">
                <a:solidFill>
                  <a:srgbClr val="00AE9E"/>
                </a:solidFill>
              </a:rPr>
              <a:t>NOT </a:t>
            </a:r>
            <a:r>
              <a:rPr lang="en-US" sz="3200" dirty="0" smtClean="0">
                <a:solidFill>
                  <a:srgbClr val="00AE9E"/>
                </a:solidFill>
              </a:rPr>
              <a:t>Writing </a:t>
            </a:r>
            <a:r>
              <a:rPr lang="en-US" sz="3200" dirty="0">
                <a:solidFill>
                  <a:srgbClr val="00AE9E"/>
                </a:solidFill>
              </a:rPr>
              <a:t>S</a:t>
            </a:r>
            <a:r>
              <a:rPr lang="en-US" sz="3200" dirty="0" smtClean="0">
                <a:solidFill>
                  <a:srgbClr val="00AE9E"/>
                </a:solidFill>
              </a:rPr>
              <a:t>oftware</a:t>
            </a:r>
            <a:endParaRPr lang="en-US" sz="3200"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5</a:t>
            </a:fld>
            <a:endParaRPr lang="en-US"/>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kumimoji="0" lang="en-US" sz="2400" b="1" i="0" u="none" strike="noStrike" cap="none" spc="0" normalizeH="0" baseline="0" dirty="0">
              <a:ln>
                <a:noFill/>
              </a:ln>
              <a:solidFill>
                <a:srgbClr val="FFFF00"/>
              </a:solidFill>
              <a:effectLst/>
              <a:uFillTx/>
              <a:latin typeface="Arial"/>
              <a:cs typeface="Arial"/>
              <a:sym typeface="Helvetica Light"/>
            </a:endParaRPr>
          </a:p>
        </p:txBody>
      </p:sp>
      <p:grpSp>
        <p:nvGrpSpPr>
          <p:cNvPr id="3" name="Group 2"/>
          <p:cNvGrpSpPr/>
          <p:nvPr/>
        </p:nvGrpSpPr>
        <p:grpSpPr>
          <a:xfrm>
            <a:off x="3392129" y="2478114"/>
            <a:ext cx="2097548" cy="896874"/>
            <a:chOff x="3392129" y="2478114"/>
            <a:chExt cx="2097548" cy="896874"/>
          </a:xfrm>
        </p:grpSpPr>
        <p:sp>
          <p:nvSpPr>
            <p:cNvPr id="2" name="Rectangle 1"/>
            <p:cNvSpPr/>
            <p:nvPr/>
          </p:nvSpPr>
          <p:spPr>
            <a:xfrm>
              <a:off x="3392129" y="2478114"/>
              <a:ext cx="2097548"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Rectangle 15"/>
            <p:cNvSpPr/>
            <p:nvPr/>
          </p:nvSpPr>
          <p:spPr>
            <a:xfrm>
              <a:off x="3392130" y="2817549"/>
              <a:ext cx="76077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Rectangle 16"/>
            <p:cNvSpPr/>
            <p:nvPr/>
          </p:nvSpPr>
          <p:spPr>
            <a:xfrm>
              <a:off x="3392130" y="3130627"/>
              <a:ext cx="159262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9238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xit" presetSubtype="0" fill="hold" nodeType="with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3"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pPr/>
              <a:t>6</a:t>
            </a:fld>
            <a:endParaRPr lang="en-US"/>
          </a:p>
        </p:txBody>
      </p:sp>
      <p:grpSp>
        <p:nvGrpSpPr>
          <p:cNvPr id="5" name="Group 4"/>
          <p:cNvGrpSpPr/>
          <p:nvPr/>
        </p:nvGrpSpPr>
        <p:grpSpPr>
          <a:xfrm>
            <a:off x="2560521" y="1702682"/>
            <a:ext cx="662621" cy="663615"/>
            <a:chOff x="1997667" y="627704"/>
            <a:chExt cx="879729" cy="881051"/>
          </a:xfrm>
          <a:solidFill>
            <a:schemeClr val="accent1"/>
          </a:solidFill>
        </p:grpSpPr>
        <p:sp>
          <p:nvSpPr>
            <p:cNvPr id="6" name="Oval 5"/>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 name="TextBox 6"/>
            <p:cNvSpPr txBox="1"/>
            <p:nvPr/>
          </p:nvSpPr>
          <p:spPr>
            <a:xfrm>
              <a:off x="2130617" y="729102"/>
              <a:ext cx="590717"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 name="Group 7"/>
          <p:cNvGrpSpPr/>
          <p:nvPr/>
        </p:nvGrpSpPr>
        <p:grpSpPr>
          <a:xfrm>
            <a:off x="3997459" y="1702682"/>
            <a:ext cx="662621" cy="663615"/>
            <a:chOff x="1997667" y="627704"/>
            <a:chExt cx="879729" cy="881051"/>
          </a:xfrm>
          <a:solidFill>
            <a:schemeClr val="accent1"/>
          </a:solidFill>
        </p:grpSpPr>
        <p:sp>
          <p:nvSpPr>
            <p:cNvPr id="9" name="Oval 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0" name="TextBox 9"/>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 name="Group 10"/>
          <p:cNvGrpSpPr/>
          <p:nvPr/>
        </p:nvGrpSpPr>
        <p:grpSpPr>
          <a:xfrm>
            <a:off x="5434397" y="1702682"/>
            <a:ext cx="662621" cy="663615"/>
            <a:chOff x="1997667" y="627704"/>
            <a:chExt cx="879729" cy="881051"/>
          </a:xfrm>
          <a:solidFill>
            <a:schemeClr val="accent1"/>
          </a:solidFill>
        </p:grpSpPr>
        <p:sp>
          <p:nvSpPr>
            <p:cNvPr id="12" name="Oval 1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3" name="TextBox 12"/>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7</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4" name="Group 13"/>
          <p:cNvGrpSpPr/>
          <p:nvPr/>
        </p:nvGrpSpPr>
        <p:grpSpPr>
          <a:xfrm>
            <a:off x="6871335" y="1702682"/>
            <a:ext cx="662621" cy="663615"/>
            <a:chOff x="1997667" y="627704"/>
            <a:chExt cx="879729" cy="881051"/>
          </a:xfrm>
          <a:solidFill>
            <a:schemeClr val="accent1"/>
          </a:solidFill>
        </p:grpSpPr>
        <p:sp>
          <p:nvSpPr>
            <p:cNvPr id="15" name="Oval 1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6" name="TextBox 15"/>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6</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D9D9D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D9D9D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D9D9D9"/>
                </a:solidFill>
                <a:latin typeface="Arial"/>
                <a:cs typeface="Arial"/>
              </a:rPr>
              <a:t>Request </a:t>
            </a:r>
            <a:r>
              <a:rPr lang="en-US" sz="1200" b="1" dirty="0" smtClean="0">
                <a:solidFill>
                  <a:srgbClr val="D9D9D9"/>
                </a:solidFill>
                <a:latin typeface="Arial"/>
                <a:cs typeface="Arial"/>
              </a:rPr>
              <a:t>Software Install</a:t>
            </a:r>
            <a:endParaRPr lang="en-US" sz="1200" b="1" dirty="0">
              <a:solidFill>
                <a:srgbClr val="D9D9D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D9D9D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D9D9D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D9D9D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D9D9D9"/>
                </a:solidFill>
                <a:latin typeface="Arial"/>
                <a:cs typeface="Arial"/>
              </a:rPr>
              <a:t>Develop </a:t>
            </a:r>
            <a:r>
              <a:rPr lang="en-US" sz="1200" b="1" dirty="0" smtClean="0">
                <a:solidFill>
                  <a:srgbClr val="D9D9D9"/>
                </a:solidFill>
                <a:latin typeface="Arial"/>
                <a:cs typeface="Arial"/>
              </a:rPr>
              <a:t>App</a:t>
            </a:r>
            <a:endParaRPr lang="en-US" sz="1200" b="1" dirty="0">
              <a:solidFill>
                <a:srgbClr val="D9D9D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D9D9D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D9D9D9"/>
                </a:solidFill>
                <a:latin typeface="Arial"/>
                <a:cs typeface="Arial"/>
              </a:rPr>
              <a:t>QA/</a:t>
            </a:r>
            <a:r>
              <a:rPr lang="en-US" sz="1200" b="1" dirty="0" smtClean="0">
                <a:solidFill>
                  <a:srgbClr val="D9D9D9"/>
                </a:solidFill>
                <a:latin typeface="Arial"/>
                <a:cs typeface="Arial"/>
              </a:rPr>
              <a:t>Production</a:t>
            </a:r>
            <a:br>
              <a:rPr lang="en-US" sz="1200" b="1" dirty="0" smtClean="0">
                <a:solidFill>
                  <a:srgbClr val="D9D9D9"/>
                </a:solidFill>
                <a:latin typeface="Arial"/>
                <a:cs typeface="Arial"/>
              </a:rPr>
            </a:br>
            <a:r>
              <a:rPr lang="en-US" sz="1200" b="1" dirty="0" smtClean="0">
                <a:solidFill>
                  <a:srgbClr val="D9D9D9"/>
                </a:solidFill>
                <a:latin typeface="Arial"/>
                <a:cs typeface="Arial"/>
              </a:rPr>
              <a:t>Deploy Pipeline</a:t>
            </a:r>
            <a:endParaRPr lang="en-US" sz="1200" b="1" dirty="0">
              <a:solidFill>
                <a:srgbClr val="D9D9D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D9D9D9"/>
                </a:solidFill>
                <a:latin typeface="Arial"/>
                <a:cs typeface="Arial"/>
              </a:rPr>
              <a:t>Scale Up/Down</a:t>
            </a:r>
          </a:p>
        </p:txBody>
      </p:sp>
      <p:grpSp>
        <p:nvGrpSpPr>
          <p:cNvPr id="28" name="Group 27"/>
          <p:cNvGrpSpPr/>
          <p:nvPr/>
        </p:nvGrpSpPr>
        <p:grpSpPr>
          <a:xfrm>
            <a:off x="1123583" y="1702682"/>
            <a:ext cx="662621" cy="663615"/>
            <a:chOff x="1997667" y="627704"/>
            <a:chExt cx="879729" cy="881051"/>
          </a:xfrm>
          <a:solidFill>
            <a:schemeClr val="accent1"/>
          </a:solidFill>
        </p:grpSpPr>
        <p:sp>
          <p:nvSpPr>
            <p:cNvPr id="29" name="Oval 2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0" name="TextBox 29"/>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1" name="Group 30"/>
          <p:cNvGrpSpPr/>
          <p:nvPr/>
        </p:nvGrpSpPr>
        <p:grpSpPr>
          <a:xfrm>
            <a:off x="1123583" y="3213394"/>
            <a:ext cx="662621" cy="663615"/>
            <a:chOff x="1997667" y="627704"/>
            <a:chExt cx="879729" cy="881051"/>
          </a:xfrm>
          <a:solidFill>
            <a:schemeClr val="accent1"/>
          </a:solidFill>
        </p:grpSpPr>
        <p:sp>
          <p:nvSpPr>
            <p:cNvPr id="32" name="Oval 3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3" name="TextBox 32"/>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4" name="Group 33"/>
          <p:cNvGrpSpPr/>
          <p:nvPr/>
        </p:nvGrpSpPr>
        <p:grpSpPr>
          <a:xfrm>
            <a:off x="2560521" y="3213394"/>
            <a:ext cx="662621" cy="663615"/>
            <a:chOff x="1997667" y="627704"/>
            <a:chExt cx="879729" cy="881051"/>
          </a:xfrm>
          <a:solidFill>
            <a:schemeClr val="accent1"/>
          </a:solidFill>
        </p:grpSpPr>
        <p:sp>
          <p:nvSpPr>
            <p:cNvPr id="35" name="Oval 3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6" name="TextBox 3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21</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7" name="Group 36"/>
          <p:cNvGrpSpPr/>
          <p:nvPr/>
        </p:nvGrpSpPr>
        <p:grpSpPr>
          <a:xfrm>
            <a:off x="3997459" y="3213393"/>
            <a:ext cx="662621" cy="663615"/>
            <a:chOff x="1997667" y="627704"/>
            <a:chExt cx="879729" cy="881051"/>
          </a:xfrm>
          <a:solidFill>
            <a:schemeClr val="accent1"/>
          </a:solidFill>
        </p:grpSpPr>
        <p:sp>
          <p:nvSpPr>
            <p:cNvPr id="38" name="Oval 3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9" name="TextBox 38"/>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0" name="Group 39"/>
          <p:cNvGrpSpPr/>
          <p:nvPr/>
        </p:nvGrpSpPr>
        <p:grpSpPr>
          <a:xfrm>
            <a:off x="5404303" y="3213394"/>
            <a:ext cx="662621" cy="663615"/>
            <a:chOff x="1997667" y="627704"/>
            <a:chExt cx="879729" cy="881051"/>
          </a:xfrm>
          <a:solidFill>
            <a:schemeClr val="accent1"/>
          </a:solidFill>
        </p:grpSpPr>
        <p:sp>
          <p:nvSpPr>
            <p:cNvPr id="41" name="Oval 4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2" name="TextBox 41"/>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3" name="Group 42"/>
          <p:cNvGrpSpPr/>
          <p:nvPr/>
        </p:nvGrpSpPr>
        <p:grpSpPr>
          <a:xfrm>
            <a:off x="6871335" y="3213394"/>
            <a:ext cx="662621" cy="663615"/>
            <a:chOff x="1997667" y="627704"/>
            <a:chExt cx="879729" cy="881051"/>
          </a:xfrm>
          <a:solidFill>
            <a:schemeClr val="accent1"/>
          </a:solidFill>
        </p:grpSpPr>
        <p:sp>
          <p:nvSpPr>
            <p:cNvPr id="44" name="Oval 4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5" name="TextBox 44"/>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3</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 name="Group 2"/>
          <p:cNvGrpSpPr/>
          <p:nvPr/>
        </p:nvGrpSpPr>
        <p:grpSpPr>
          <a:xfrm>
            <a:off x="1123583" y="2034489"/>
            <a:ext cx="7838954" cy="2083908"/>
            <a:chOff x="1123583" y="2034489"/>
            <a:chExt cx="7838954" cy="2083908"/>
          </a:xfrm>
        </p:grpSpPr>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chemeClr val="bg1">
                      <a:lumMod val="85000"/>
                    </a:schemeClr>
                  </a:solidFill>
                  <a:latin typeface="Arial"/>
                  <a:cs typeface="Arial"/>
                  <a:sym typeface="Helvetica Light"/>
                </a:rPr>
                <a:t>Nearly </a:t>
              </a:r>
              <a:br>
                <a:rPr lang="en-US" b="1" dirty="0" smtClean="0">
                  <a:solidFill>
                    <a:schemeClr val="bg1">
                      <a:lumMod val="85000"/>
                    </a:schemeClr>
                  </a:solidFill>
                  <a:latin typeface="Arial"/>
                  <a:cs typeface="Arial"/>
                  <a:sym typeface="Helvetica Light"/>
                </a:rPr>
              </a:br>
              <a:r>
                <a:rPr lang="en-US" b="1" dirty="0">
                  <a:solidFill>
                    <a:schemeClr val="bg1">
                      <a:lumMod val="85000"/>
                    </a:schemeClr>
                  </a:solidFill>
                  <a:latin typeface="Arial"/>
                  <a:cs typeface="Arial"/>
                  <a:sym typeface="Helvetica Light"/>
                </a:rPr>
                <a:t>3</a:t>
              </a:r>
              <a:r>
                <a:rPr lang="en-US" b="1" dirty="0" smtClean="0">
                  <a:solidFill>
                    <a:schemeClr val="bg1">
                      <a:lumMod val="85000"/>
                    </a:schemeClr>
                  </a:solidFill>
                  <a:latin typeface="Arial"/>
                  <a:cs typeface="Arial"/>
                  <a:sym typeface="Helvetica Light"/>
                </a:rPr>
                <a:t> months </a:t>
              </a:r>
              <a:br>
                <a:rPr lang="en-US" b="1" dirty="0" smtClean="0">
                  <a:solidFill>
                    <a:schemeClr val="bg1">
                      <a:lumMod val="85000"/>
                    </a:schemeClr>
                  </a:solidFill>
                  <a:latin typeface="Arial"/>
                  <a:cs typeface="Arial"/>
                  <a:sym typeface="Helvetica Light"/>
                </a:rPr>
              </a:br>
              <a:r>
                <a:rPr lang="en-US" b="1" dirty="0" smtClean="0">
                  <a:solidFill>
                    <a:schemeClr val="bg1">
                      <a:lumMod val="85000"/>
                    </a:schemeClr>
                  </a:solidFill>
                  <a:latin typeface="Arial"/>
                  <a:cs typeface="Arial"/>
                  <a:sym typeface="Helvetica Light"/>
                </a:rPr>
                <a:t>later</a:t>
              </a:r>
            </a:p>
          </p:txBody>
        </p:sp>
        <p:grpSp>
          <p:nvGrpSpPr>
            <p:cNvPr id="46" name="Group 45"/>
            <p:cNvGrpSpPr/>
            <p:nvPr/>
          </p:nvGrpSpPr>
          <p:grpSpPr>
            <a:xfrm>
              <a:off x="1123583" y="2034489"/>
              <a:ext cx="6410373" cy="1510713"/>
              <a:chOff x="962146" y="1843989"/>
              <a:chExt cx="6410373" cy="1510713"/>
            </a:xfrm>
          </p:grpSpPr>
          <p:cxnSp>
            <p:nvCxnSpPr>
              <p:cNvPr id="47" name="Straight Arrow Connector 46"/>
              <p:cNvCxnSpPr/>
              <p:nvPr/>
            </p:nvCxnSpPr>
            <p:spPr>
              <a:xfrm>
                <a:off x="1624767" y="18591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962146" y="1843990"/>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061705"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498643"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5935581"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624767"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061705"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498643"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5935581"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grpSp>
      </p:grp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rgbClr val="D9D9D9"/>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chemeClr val="bg1">
                    <a:lumMod val="85000"/>
                  </a:schemeClr>
                </a:solidFill>
                <a:ea typeface="+mj-ea"/>
                <a:cs typeface="Arial"/>
              </a:rPr>
              <a:t>IT Ops Spends </a:t>
            </a:r>
            <a:r>
              <a:rPr lang="en-US" sz="2800" b="1" dirty="0">
                <a:solidFill>
                  <a:srgbClr val="F2F2F2"/>
                </a:solidFill>
                <a:ea typeface="+mj-ea"/>
                <a:cs typeface="Arial"/>
              </a:rPr>
              <a:t>T</a:t>
            </a:r>
            <a:r>
              <a:rPr lang="en-US" sz="2800" b="1" dirty="0" smtClean="0">
                <a:solidFill>
                  <a:srgbClr val="F2F2F2"/>
                </a:solidFill>
                <a:ea typeface="+mj-ea"/>
                <a:cs typeface="Arial"/>
              </a:rPr>
              <a:t>ime</a:t>
            </a:r>
            <a:r>
              <a:rPr lang="en-US" sz="2800" b="1" dirty="0" smtClean="0">
                <a:solidFill>
                  <a:schemeClr val="accent2"/>
                </a:solidFill>
                <a:ea typeface="+mj-ea"/>
                <a:cs typeface="Arial"/>
              </a:rPr>
              <a:t> </a:t>
            </a:r>
            <a:r>
              <a:rPr lang="en-US" sz="2800" b="1" dirty="0">
                <a:solidFill>
                  <a:schemeClr val="accent2"/>
                </a:solidFill>
                <a:ea typeface="+mj-ea"/>
                <a:cs typeface="Arial"/>
              </a:rPr>
              <a:t>B</a:t>
            </a:r>
            <a:r>
              <a:rPr lang="en-US" sz="2800" b="1" dirty="0" smtClean="0">
                <a:solidFill>
                  <a:schemeClr val="accent2"/>
                </a:solidFill>
                <a:ea typeface="+mj-ea"/>
                <a:cs typeface="Arial"/>
              </a:rPr>
              <a:t>uilding </a:t>
            </a:r>
            <a:r>
              <a:rPr lang="en-US" sz="2800" b="1" dirty="0">
                <a:solidFill>
                  <a:schemeClr val="accent2"/>
                </a:solidFill>
                <a:ea typeface="+mj-ea"/>
                <a:cs typeface="Arial"/>
              </a:rPr>
              <a:t>S</a:t>
            </a:r>
            <a:r>
              <a:rPr lang="en-US" sz="2800" b="1" dirty="0" smtClean="0">
                <a:solidFill>
                  <a:schemeClr val="accent2"/>
                </a:solidFill>
                <a:ea typeface="+mj-ea"/>
                <a:cs typeface="Arial"/>
              </a:rPr>
              <a:t>nowflakes</a:t>
            </a:r>
            <a:endParaRPr lang="en-US" dirty="0">
              <a:solidFill>
                <a:schemeClr val="accent2"/>
              </a:solidFill>
            </a:endParaRPr>
          </a:p>
        </p:txBody>
      </p:sp>
      <p:grpSp>
        <p:nvGrpSpPr>
          <p:cNvPr id="61" name="Group 60"/>
          <p:cNvGrpSpPr/>
          <p:nvPr/>
        </p:nvGrpSpPr>
        <p:grpSpPr>
          <a:xfrm>
            <a:off x="1127321" y="1702682"/>
            <a:ext cx="662621" cy="663615"/>
            <a:chOff x="1997667" y="627704"/>
            <a:chExt cx="879729" cy="881051"/>
          </a:xfrm>
          <a:solidFill>
            <a:schemeClr val="accent1"/>
          </a:solidFill>
        </p:grpSpPr>
        <p:sp>
          <p:nvSpPr>
            <p:cNvPr id="62" name="Oval 6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3" name="TextBox 62"/>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64" name="Group 63"/>
          <p:cNvGrpSpPr/>
          <p:nvPr/>
        </p:nvGrpSpPr>
        <p:grpSpPr>
          <a:xfrm>
            <a:off x="2560521" y="1702681"/>
            <a:ext cx="662621" cy="663615"/>
            <a:chOff x="1997667" y="627704"/>
            <a:chExt cx="879729" cy="881051"/>
          </a:xfrm>
          <a:solidFill>
            <a:schemeClr val="accent1"/>
          </a:solidFill>
        </p:grpSpPr>
        <p:sp>
          <p:nvSpPr>
            <p:cNvPr id="65" name="Oval 6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6" name="TextBox 65"/>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67" name="Group 66"/>
          <p:cNvGrpSpPr/>
          <p:nvPr/>
        </p:nvGrpSpPr>
        <p:grpSpPr>
          <a:xfrm>
            <a:off x="3986804" y="1702682"/>
            <a:ext cx="662621" cy="663615"/>
            <a:chOff x="1997667" y="627704"/>
            <a:chExt cx="879729" cy="881051"/>
          </a:xfrm>
          <a:solidFill>
            <a:schemeClr val="accent1"/>
          </a:solidFill>
        </p:grpSpPr>
        <p:sp>
          <p:nvSpPr>
            <p:cNvPr id="68" name="Oval 6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9" name="TextBox 68"/>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0" name="Group 69"/>
          <p:cNvGrpSpPr/>
          <p:nvPr/>
        </p:nvGrpSpPr>
        <p:grpSpPr>
          <a:xfrm>
            <a:off x="5427559" y="1711147"/>
            <a:ext cx="662621" cy="663615"/>
            <a:chOff x="1997667" y="627704"/>
            <a:chExt cx="879729" cy="881051"/>
          </a:xfrm>
          <a:solidFill>
            <a:schemeClr val="accent1"/>
          </a:solidFill>
        </p:grpSpPr>
        <p:sp>
          <p:nvSpPr>
            <p:cNvPr id="71" name="Oval 7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2" name="TextBox 71"/>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3" name="Group 72"/>
          <p:cNvGrpSpPr/>
          <p:nvPr/>
        </p:nvGrpSpPr>
        <p:grpSpPr>
          <a:xfrm>
            <a:off x="6871335" y="1702681"/>
            <a:ext cx="662621" cy="663615"/>
            <a:chOff x="1997667" y="627704"/>
            <a:chExt cx="879729" cy="881051"/>
          </a:xfrm>
          <a:solidFill>
            <a:schemeClr val="accent1"/>
          </a:solidFill>
        </p:grpSpPr>
        <p:sp>
          <p:nvSpPr>
            <p:cNvPr id="74" name="Oval 7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5" name="TextBox 74"/>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6" name="Group 75"/>
          <p:cNvGrpSpPr/>
          <p:nvPr/>
        </p:nvGrpSpPr>
        <p:grpSpPr>
          <a:xfrm>
            <a:off x="1123583" y="3202476"/>
            <a:ext cx="662621" cy="663615"/>
            <a:chOff x="1997667" y="627704"/>
            <a:chExt cx="879729" cy="881051"/>
          </a:xfrm>
          <a:solidFill>
            <a:schemeClr val="accent1"/>
          </a:solidFill>
        </p:grpSpPr>
        <p:sp>
          <p:nvSpPr>
            <p:cNvPr id="77" name="Oval 76"/>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8" name="TextBox 77"/>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5" name="Group 84"/>
          <p:cNvGrpSpPr/>
          <p:nvPr/>
        </p:nvGrpSpPr>
        <p:grpSpPr>
          <a:xfrm>
            <a:off x="5404303" y="3218092"/>
            <a:ext cx="701614" cy="663615"/>
            <a:chOff x="1960227" y="627704"/>
            <a:chExt cx="931498" cy="881051"/>
          </a:xfrm>
          <a:solidFill>
            <a:schemeClr val="accent1"/>
          </a:solidFill>
        </p:grpSpPr>
        <p:sp>
          <p:nvSpPr>
            <p:cNvPr id="86" name="Oval 85"/>
            <p:cNvSpPr/>
            <p:nvPr/>
          </p:nvSpPr>
          <p:spPr>
            <a:xfrm>
              <a:off x="1997667" y="627704"/>
              <a:ext cx="879729" cy="881051"/>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87" name="TextBox 86"/>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0.02</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8" name="Group 87"/>
          <p:cNvGrpSpPr/>
          <p:nvPr/>
        </p:nvGrpSpPr>
        <p:grpSpPr>
          <a:xfrm>
            <a:off x="6871335" y="3206323"/>
            <a:ext cx="662621" cy="663615"/>
            <a:chOff x="1997667" y="627704"/>
            <a:chExt cx="879729" cy="881051"/>
          </a:xfrm>
          <a:solidFill>
            <a:schemeClr val="accent1"/>
          </a:solidFill>
        </p:grpSpPr>
        <p:sp>
          <p:nvSpPr>
            <p:cNvPr id="89" name="Oval 8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0" name="TextBox 89"/>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1" name="Group 90"/>
          <p:cNvGrpSpPr/>
          <p:nvPr/>
        </p:nvGrpSpPr>
        <p:grpSpPr>
          <a:xfrm>
            <a:off x="2568001" y="3202476"/>
            <a:ext cx="662621" cy="663615"/>
            <a:chOff x="1997667" y="627704"/>
            <a:chExt cx="879729" cy="881051"/>
          </a:xfrm>
          <a:solidFill>
            <a:srgbClr val="FF6600"/>
          </a:solidFill>
        </p:grpSpPr>
        <p:sp>
          <p:nvSpPr>
            <p:cNvPr id="92" name="Oval 91"/>
            <p:cNvSpPr/>
            <p:nvPr/>
          </p:nvSpPr>
          <p:spPr>
            <a:xfrm>
              <a:off x="1997667" y="627704"/>
              <a:ext cx="879729" cy="881051"/>
            </a:xfrm>
            <a:prstGeom prst="ellipse">
              <a:avLst/>
            </a:prstGeom>
            <a:grp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3" name="TextBox 92"/>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21</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4" name="Group 93"/>
          <p:cNvGrpSpPr/>
          <p:nvPr/>
        </p:nvGrpSpPr>
        <p:grpSpPr>
          <a:xfrm>
            <a:off x="3994249" y="3213393"/>
            <a:ext cx="662621" cy="663615"/>
            <a:chOff x="1997667" y="627704"/>
            <a:chExt cx="879729" cy="881051"/>
          </a:xfrm>
          <a:solidFill>
            <a:schemeClr val="accent1"/>
          </a:solidFill>
        </p:grpSpPr>
        <p:sp>
          <p:nvSpPr>
            <p:cNvPr id="95" name="Oval 94"/>
            <p:cNvSpPr/>
            <p:nvPr/>
          </p:nvSpPr>
          <p:spPr>
            <a:xfrm>
              <a:off x="1997667" y="627704"/>
              <a:ext cx="879729" cy="881051"/>
            </a:xfrm>
            <a:prstGeom prst="ellipse">
              <a:avLst/>
            </a:prstGeom>
            <a:solidFill>
              <a:srgbClr val="FF6600"/>
            </a:solid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6" name="TextBox 9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7" name="Group 96"/>
          <p:cNvGrpSpPr/>
          <p:nvPr/>
        </p:nvGrpSpPr>
        <p:grpSpPr>
          <a:xfrm>
            <a:off x="5399359" y="3218092"/>
            <a:ext cx="701614" cy="663615"/>
            <a:chOff x="1960227" y="627704"/>
            <a:chExt cx="931498" cy="881051"/>
          </a:xfrm>
          <a:solidFill>
            <a:schemeClr val="accent1"/>
          </a:solidFill>
        </p:grpSpPr>
        <p:sp>
          <p:nvSpPr>
            <p:cNvPr id="98" name="Oval 97"/>
            <p:cNvSpPr/>
            <p:nvPr/>
          </p:nvSpPr>
          <p:spPr>
            <a:xfrm>
              <a:off x="1997667" y="627704"/>
              <a:ext cx="879729" cy="881051"/>
            </a:xfrm>
            <a:prstGeom prst="ellipse">
              <a:avLst/>
            </a:prstGeom>
            <a:solidFill>
              <a:srgbClr val="FF6600"/>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9" name="TextBox 98"/>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0.25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9" name="Group 118"/>
          <p:cNvGrpSpPr/>
          <p:nvPr/>
        </p:nvGrpSpPr>
        <p:grpSpPr>
          <a:xfrm>
            <a:off x="2899312" y="4384038"/>
            <a:ext cx="2871568" cy="340362"/>
            <a:chOff x="2899312" y="4384038"/>
            <a:chExt cx="2871568" cy="340362"/>
          </a:xfrm>
        </p:grpSpPr>
        <p:cxnSp>
          <p:nvCxnSpPr>
            <p:cNvPr id="109" name="Straight Arrow Connector 108"/>
            <p:cNvCxnSpPr/>
            <p:nvPr/>
          </p:nvCxnSpPr>
          <p:spPr>
            <a:xfrm flipV="1">
              <a:off x="2899312" y="4384038"/>
              <a:ext cx="0" cy="340362"/>
            </a:xfrm>
            <a:prstGeom prst="straightConnector1">
              <a:avLst/>
            </a:prstGeom>
            <a:noFill/>
            <a:ln w="25400" cap="flat">
              <a:solidFill>
                <a:schemeClr val="bg1"/>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16" name="Straight Arrow Connector 115"/>
            <p:cNvCxnSpPr/>
            <p:nvPr/>
          </p:nvCxnSpPr>
          <p:spPr>
            <a:xfrm>
              <a:off x="2899312" y="4724400"/>
              <a:ext cx="2871568" cy="0"/>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cxnSp>
          <p:nvCxnSpPr>
            <p:cNvPr id="118" name="Straight Arrow Connector 117"/>
            <p:cNvCxnSpPr/>
            <p:nvPr/>
          </p:nvCxnSpPr>
          <p:spPr>
            <a:xfrm flipV="1">
              <a:off x="5770880" y="4384038"/>
              <a:ext cx="0" cy="340362"/>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grpSp>
      <p:sp>
        <p:nvSpPr>
          <p:cNvPr id="120" name="TextBox 119"/>
          <p:cNvSpPr txBox="1"/>
          <p:nvPr/>
        </p:nvSpPr>
        <p:spPr>
          <a:xfrm>
            <a:off x="3105594" y="4724400"/>
            <a:ext cx="2732343" cy="369332"/>
          </a:xfrm>
          <a:prstGeom prst="rect">
            <a:avLst/>
          </a:prstGeom>
          <a:noFill/>
        </p:spPr>
        <p:txBody>
          <a:bodyPr wrap="square" rtlCol="0">
            <a:spAutoFit/>
          </a:bodyPr>
          <a:lstStyle/>
          <a:p>
            <a:r>
              <a:rPr lang="en-US" dirty="0" smtClean="0">
                <a:solidFill>
                  <a:schemeClr val="bg1">
                    <a:lumMod val="95000"/>
                  </a:schemeClr>
                </a:solidFill>
              </a:rPr>
              <a:t>Need to Innovate Here</a:t>
            </a:r>
            <a:endParaRPr lang="en-US" dirty="0">
              <a:solidFill>
                <a:schemeClr val="bg1">
                  <a:lumMod val="95000"/>
                </a:schemeClr>
              </a:solidFill>
            </a:endParaRPr>
          </a:p>
        </p:txBody>
      </p:sp>
      <p:sp>
        <p:nvSpPr>
          <p:cNvPr id="100" name="Rectangle 99"/>
          <p:cNvSpPr/>
          <p:nvPr/>
        </p:nvSpPr>
        <p:spPr>
          <a:xfrm>
            <a:off x="103469" y="160819"/>
            <a:ext cx="8706954" cy="523220"/>
          </a:xfrm>
          <a:prstGeom prst="rect">
            <a:avLst/>
          </a:prstGeom>
          <a:solidFill>
            <a:srgbClr val="17232A"/>
          </a:solidFill>
        </p:spPr>
        <p:txBody>
          <a:bodyPr wrap="square">
            <a:spAutoFit/>
          </a:bodyPr>
          <a:lstStyle/>
          <a:p>
            <a:r>
              <a:rPr lang="en-US" sz="2800" b="1" dirty="0" smtClean="0">
                <a:solidFill>
                  <a:schemeClr val="bg1">
                    <a:lumMod val="85000"/>
                  </a:schemeClr>
                </a:solidFill>
                <a:ea typeface="+mj-ea"/>
                <a:cs typeface="Arial"/>
              </a:rPr>
              <a:t>IT Operations on a </a:t>
            </a:r>
            <a:r>
              <a:rPr lang="en-US" sz="2800" b="1" dirty="0" smtClean="0">
                <a:solidFill>
                  <a:srgbClr val="008774"/>
                </a:solidFill>
                <a:ea typeface="+mj-ea"/>
                <a:cs typeface="Arial"/>
              </a:rPr>
              <a:t>Cloud Native Platform</a:t>
            </a:r>
            <a:endParaRPr lang="en-US" dirty="0">
              <a:solidFill>
                <a:srgbClr val="008774"/>
              </a:solidFill>
            </a:endParaRPr>
          </a:p>
        </p:txBody>
      </p:sp>
      <p:cxnSp>
        <p:nvCxnSpPr>
          <p:cNvPr id="101" name="Straight Arrow Connector 100"/>
          <p:cNvCxnSpPr/>
          <p:nvPr/>
        </p:nvCxnSpPr>
        <p:spPr>
          <a:xfrm>
            <a:off x="3223142"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02" name="Straight Arrow Connector 101"/>
          <p:cNvCxnSpPr/>
          <p:nvPr/>
        </p:nvCxnSpPr>
        <p:spPr>
          <a:xfrm>
            <a:off x="4660080"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03" name="Straight Arrow Connector 102"/>
          <p:cNvCxnSpPr/>
          <p:nvPr/>
        </p:nvCxnSpPr>
        <p:spPr>
          <a:xfrm>
            <a:off x="6097018"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sp>
        <p:nvSpPr>
          <p:cNvPr id="104" name="Rectangle 103"/>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chemeClr val="bg1">
                    <a:lumMod val="85000"/>
                  </a:schemeClr>
                </a:solidFill>
                <a:latin typeface="Arial"/>
                <a:cs typeface="Arial"/>
                <a:sym typeface="Helvetica Light"/>
              </a:rPr>
              <a:t>MVP in </a:t>
            </a:r>
          </a:p>
          <a:p>
            <a:pPr defTabSz="825500" latinLnBrk="1" hangingPunct="0"/>
            <a:r>
              <a:rPr lang="en-US" b="1" dirty="0" smtClean="0">
                <a:solidFill>
                  <a:schemeClr val="bg1">
                    <a:lumMod val="85000"/>
                  </a:schemeClr>
                </a:solidFill>
                <a:latin typeface="Arial"/>
                <a:cs typeface="Arial"/>
                <a:sym typeface="Helvetica Light"/>
              </a:rPr>
              <a:t>about a </a:t>
            </a:r>
          </a:p>
          <a:p>
            <a:pPr defTabSz="825500" latinLnBrk="1" hangingPunct="0"/>
            <a:r>
              <a:rPr lang="en-US" b="1" dirty="0" smtClean="0">
                <a:solidFill>
                  <a:schemeClr val="bg1">
                    <a:lumMod val="85000"/>
                  </a:schemeClr>
                </a:solidFill>
                <a:latin typeface="Arial"/>
                <a:cs typeface="Arial"/>
                <a:sym typeface="Helvetica Light"/>
              </a:rPr>
              <a:t>month</a:t>
            </a:r>
          </a:p>
        </p:txBody>
      </p:sp>
    </p:spTree>
    <p:extLst>
      <p:ext uri="{BB962C8B-B14F-4D97-AF65-F5344CB8AC3E}">
        <p14:creationId xmlns:p14="http://schemas.microsoft.com/office/powerpoint/2010/main" val="1786004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dissolve">
                                      <p:cBhvr>
                                        <p:cTn id="7" dur="500"/>
                                        <p:tgtEl>
                                          <p:spTgt spid="10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dissolve">
                                      <p:cBhvr>
                                        <p:cTn id="11" dur="500"/>
                                        <p:tgtEl>
                                          <p:spTgt spid="6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dissolve">
                                      <p:cBhvr>
                                        <p:cTn id="15" dur="500"/>
                                        <p:tgtEl>
                                          <p:spTgt spid="64"/>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500"/>
                                        <p:tgtEl>
                                          <p:spTgt spid="67"/>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dissolve">
                                      <p:cBhvr>
                                        <p:cTn id="23" dur="500"/>
                                        <p:tgtEl>
                                          <p:spTgt spid="70"/>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dissolve">
                                      <p:cBhvr>
                                        <p:cTn id="27" dur="500"/>
                                        <p:tgtEl>
                                          <p:spTgt spid="73"/>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dissolve">
                                      <p:cBhvr>
                                        <p:cTn id="31" dur="500"/>
                                        <p:tgtEl>
                                          <p:spTgt spid="76"/>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dissolve">
                                      <p:cBhvr>
                                        <p:cTn id="35" dur="500"/>
                                        <p:tgtEl>
                                          <p:spTgt spid="85"/>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dissolve">
                                      <p:cBhvr>
                                        <p:cTn id="39" dur="500"/>
                                        <p:tgtEl>
                                          <p:spTgt spid="88"/>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dissolve">
                                      <p:cBhvr>
                                        <p:cTn id="43" dur="500"/>
                                        <p:tgtEl>
                                          <p:spTgt spid="97"/>
                                        </p:tgtEl>
                                      </p:cBhvr>
                                    </p:animEffect>
                                  </p:childTnLst>
                                </p:cTn>
                              </p:par>
                              <p:par>
                                <p:cTn id="44" presetID="9" presetClass="entr" presetSubtype="0" fill="hold"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dissolve">
                                      <p:cBhvr>
                                        <p:cTn id="46" dur="500"/>
                                        <p:tgtEl>
                                          <p:spTgt spid="94"/>
                                        </p:tgtEl>
                                      </p:cBhvr>
                                    </p:animEffect>
                                  </p:childTnLst>
                                </p:cTn>
                              </p:par>
                              <p:par>
                                <p:cTn id="47" presetID="9"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dissolve">
                                      <p:cBhvr>
                                        <p:cTn id="49" dur="500"/>
                                        <p:tgtEl>
                                          <p:spTgt spid="91"/>
                                        </p:tgtEl>
                                      </p:cBhvr>
                                    </p:animEffect>
                                  </p:childTnLst>
                                </p:cTn>
                              </p:par>
                              <p:par>
                                <p:cTn id="50" presetID="21" presetClass="entr" presetSubtype="1" fill="hold"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wheel(1)">
                                      <p:cBhvr>
                                        <p:cTn id="52" dur="2000"/>
                                        <p:tgtEl>
                                          <p:spTgt spid="119"/>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6500"/>
                            </p:stCondLst>
                            <p:childTnLst>
                              <p:par>
                                <p:cTn id="56" presetID="9" presetClass="exit" presetSubtype="0" fill="hold" nodeType="afterEffect">
                                  <p:stCondLst>
                                    <p:cond delay="0"/>
                                  </p:stCondLst>
                                  <p:childTnLst>
                                    <p:animEffect transition="out" filter="dissolve">
                                      <p:cBhvr>
                                        <p:cTn id="57" dur="500"/>
                                        <p:tgtEl>
                                          <p:spTgt spid="3"/>
                                        </p:tgtEl>
                                      </p:cBhvr>
                                    </p:animEffect>
                                    <p:set>
                                      <p:cBhvr>
                                        <p:cTn id="58" dur="1" fill="hold">
                                          <p:stCondLst>
                                            <p:cond delay="499"/>
                                          </p:stCondLst>
                                        </p:cTn>
                                        <p:tgtEl>
                                          <p:spTgt spid="3"/>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dissolve">
                                      <p:cBhvr>
                                        <p:cTn id="6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00" grpId="0" animBg="1"/>
      <p:bldP spid="1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Software </a:t>
            </a:r>
            <a:r>
              <a:rPr lang="en-US" sz="3200" dirty="0" smtClean="0">
                <a:solidFill>
                  <a:srgbClr val="D9D9D9"/>
                </a:solidFill>
              </a:rPr>
              <a:t>is </a:t>
            </a:r>
            <a:r>
              <a:rPr lang="en-US" sz="3200" dirty="0" smtClean="0">
                <a:solidFill>
                  <a:srgbClr val="00AE9E"/>
                </a:solidFill>
              </a:rPr>
              <a:t>EVOLVING</a:t>
            </a:r>
            <a:endParaRPr lang="en-US" sz="3200" dirty="0">
              <a:solidFill>
                <a:srgbClr val="00AE9E"/>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7</a:t>
            </a:fld>
            <a:endParaRPr lang="en-US"/>
          </a:p>
        </p:txBody>
      </p:sp>
      <p:pic>
        <p:nvPicPr>
          <p:cNvPr id="5" name="Picture 4"/>
          <p:cNvPicPr>
            <a:picLocks noChangeAspect="1"/>
          </p:cNvPicPr>
          <p:nvPr/>
        </p:nvPicPr>
        <p:blipFill rotWithShape="1">
          <a:blip r:embed="rId3"/>
          <a:srcRect b="13308"/>
          <a:stretch/>
        </p:blipFill>
        <p:spPr>
          <a:xfrm>
            <a:off x="339094" y="995504"/>
            <a:ext cx="1546468" cy="833728"/>
          </a:xfrm>
          <a:prstGeom prst="rect">
            <a:avLst/>
          </a:prstGeom>
        </p:spPr>
      </p:pic>
      <p:pic>
        <p:nvPicPr>
          <p:cNvPr id="7" name="Picture 6"/>
          <p:cNvPicPr>
            <a:picLocks noChangeAspect="1"/>
          </p:cNvPicPr>
          <p:nvPr/>
        </p:nvPicPr>
        <p:blipFill>
          <a:blip r:embed="rId4"/>
          <a:stretch>
            <a:fillRect/>
          </a:stretch>
        </p:blipFill>
        <p:spPr>
          <a:xfrm>
            <a:off x="7224935" y="2239657"/>
            <a:ext cx="1292364" cy="1292364"/>
          </a:xfrm>
          <a:prstGeom prst="rect">
            <a:avLst/>
          </a:prstGeom>
        </p:spPr>
      </p:pic>
      <p:pic>
        <p:nvPicPr>
          <p:cNvPr id="8" name="Picture 7"/>
          <p:cNvPicPr>
            <a:picLocks noChangeAspect="1"/>
          </p:cNvPicPr>
          <p:nvPr/>
        </p:nvPicPr>
        <p:blipFill>
          <a:blip r:embed="rId5"/>
          <a:stretch>
            <a:fillRect/>
          </a:stretch>
        </p:blipFill>
        <p:spPr>
          <a:xfrm>
            <a:off x="6764640" y="3840342"/>
            <a:ext cx="786796" cy="786794"/>
          </a:xfrm>
          <a:prstGeom prst="rect">
            <a:avLst/>
          </a:prstGeom>
        </p:spPr>
      </p:pic>
      <p:pic>
        <p:nvPicPr>
          <p:cNvPr id="9" name="Picture 8"/>
          <p:cNvPicPr>
            <a:picLocks noChangeAspect="1"/>
          </p:cNvPicPr>
          <p:nvPr/>
        </p:nvPicPr>
        <p:blipFill>
          <a:blip r:embed="rId6"/>
          <a:stretch>
            <a:fillRect/>
          </a:stretch>
        </p:blipFill>
        <p:spPr>
          <a:xfrm>
            <a:off x="181764" y="2253746"/>
            <a:ext cx="2979216" cy="973667"/>
          </a:xfrm>
          <a:prstGeom prst="rect">
            <a:avLst/>
          </a:prstGeom>
        </p:spPr>
      </p:pic>
      <p:grpSp>
        <p:nvGrpSpPr>
          <p:cNvPr id="12" name="Group 11"/>
          <p:cNvGrpSpPr/>
          <p:nvPr/>
        </p:nvGrpSpPr>
        <p:grpSpPr>
          <a:xfrm>
            <a:off x="3611008" y="1835483"/>
            <a:ext cx="1757271" cy="1769700"/>
            <a:chOff x="3741107" y="1348856"/>
            <a:chExt cx="1757271" cy="1769700"/>
          </a:xfrm>
        </p:grpSpPr>
        <p:sp>
          <p:nvSpPr>
            <p:cNvPr id="11" name="Rounded Rectangle 10"/>
            <p:cNvSpPr/>
            <p:nvPr/>
          </p:nvSpPr>
          <p:spPr>
            <a:xfrm>
              <a:off x="3741107" y="1348856"/>
              <a:ext cx="1757271" cy="176970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842275" y="1451210"/>
              <a:ext cx="1578428" cy="1578428"/>
            </a:xfrm>
            <a:prstGeom prst="rect">
              <a:avLst/>
            </a:prstGeom>
          </p:spPr>
        </p:pic>
      </p:grpSp>
      <p:sp>
        <p:nvSpPr>
          <p:cNvPr id="14" name="TextBox 13"/>
          <p:cNvSpPr txBox="1"/>
          <p:nvPr/>
        </p:nvSpPr>
        <p:spPr>
          <a:xfrm>
            <a:off x="6288731" y="4468977"/>
            <a:ext cx="1837598" cy="369332"/>
          </a:xfrm>
          <a:prstGeom prst="rect">
            <a:avLst/>
          </a:prstGeom>
          <a:noFill/>
        </p:spPr>
        <p:txBody>
          <a:bodyPr wrap="square" rtlCol="0">
            <a:spAutoFit/>
          </a:bodyPr>
          <a:lstStyle/>
          <a:p>
            <a:pPr algn="ctr"/>
            <a:r>
              <a:rPr lang="en-US" b="1" dirty="0" smtClean="0">
                <a:solidFill>
                  <a:srgbClr val="FFFFFF"/>
                </a:solidFill>
                <a:latin typeface="Arial"/>
                <a:cs typeface="Arial"/>
              </a:rPr>
              <a:t>Spring Boot</a:t>
            </a:r>
          </a:p>
        </p:txBody>
      </p:sp>
      <p:grpSp>
        <p:nvGrpSpPr>
          <p:cNvPr id="20" name="Group 19"/>
          <p:cNvGrpSpPr/>
          <p:nvPr/>
        </p:nvGrpSpPr>
        <p:grpSpPr>
          <a:xfrm>
            <a:off x="6033125" y="451527"/>
            <a:ext cx="2686788" cy="1383956"/>
            <a:chOff x="5860671" y="702930"/>
            <a:chExt cx="2686788" cy="1383956"/>
          </a:xfrm>
        </p:grpSpPr>
        <p:sp>
          <p:nvSpPr>
            <p:cNvPr id="16" name="Rounded Rectangle 15"/>
            <p:cNvSpPr/>
            <p:nvPr/>
          </p:nvSpPr>
          <p:spPr>
            <a:xfrm>
              <a:off x="6592186" y="702930"/>
              <a:ext cx="1116419" cy="107507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Shape 1051"/>
            <p:cNvPicPr preferRelativeResize="0"/>
            <p:nvPr/>
          </p:nvPicPr>
          <p:blipFill rotWithShape="1">
            <a:blip r:embed="rId8">
              <a:alphaModFix/>
            </a:blip>
            <a:srcRect/>
            <a:stretch/>
          </p:blipFill>
          <p:spPr>
            <a:xfrm>
              <a:off x="6639954" y="765942"/>
              <a:ext cx="987420" cy="951612"/>
            </a:xfrm>
            <a:prstGeom prst="rect">
              <a:avLst/>
            </a:prstGeom>
            <a:noFill/>
            <a:ln>
              <a:noFill/>
            </a:ln>
          </p:spPr>
        </p:pic>
        <p:sp>
          <p:nvSpPr>
            <p:cNvPr id="15" name="TextBox 14"/>
            <p:cNvSpPr txBox="1"/>
            <p:nvPr/>
          </p:nvSpPr>
          <p:spPr>
            <a:xfrm>
              <a:off x="5860671" y="1717554"/>
              <a:ext cx="2686788" cy="369332"/>
            </a:xfrm>
            <a:prstGeom prst="rect">
              <a:avLst/>
            </a:prstGeom>
            <a:noFill/>
          </p:spPr>
          <p:txBody>
            <a:bodyPr wrap="square" rtlCol="0">
              <a:spAutoFit/>
            </a:bodyPr>
            <a:lstStyle/>
            <a:p>
              <a:pPr algn="ctr"/>
              <a:r>
                <a:rPr lang="en-US" b="1" dirty="0" smtClean="0">
                  <a:solidFill>
                    <a:srgbClr val="FFFFFF"/>
                  </a:solidFill>
                  <a:latin typeface="Arial"/>
                  <a:cs typeface="Arial"/>
                </a:rPr>
                <a:t>Continuous Delivery</a:t>
              </a:r>
            </a:p>
          </p:txBody>
        </p:sp>
      </p:grpSp>
      <p:pic>
        <p:nvPicPr>
          <p:cNvPr id="4" name="Picture 3"/>
          <p:cNvPicPr>
            <a:picLocks noChangeAspect="1"/>
          </p:cNvPicPr>
          <p:nvPr/>
        </p:nvPicPr>
        <p:blipFill>
          <a:blip r:embed="rId9"/>
          <a:stretch>
            <a:fillRect/>
          </a:stretch>
        </p:blipFill>
        <p:spPr>
          <a:xfrm>
            <a:off x="181764" y="3328581"/>
            <a:ext cx="2979216" cy="1483221"/>
          </a:xfrm>
          <a:prstGeom prst="rect">
            <a:avLst/>
          </a:prstGeom>
        </p:spPr>
      </p:pic>
      <p:pic>
        <p:nvPicPr>
          <p:cNvPr id="17" name="Picture 16" descr="homepage-docker-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3520" y="1156875"/>
            <a:ext cx="1125490" cy="931344"/>
          </a:xfrm>
          <a:prstGeom prst="rect">
            <a:avLst/>
          </a:prstGeom>
        </p:spPr>
      </p:pic>
      <p:pic>
        <p:nvPicPr>
          <p:cNvPr id="18" name="Picture 17"/>
          <p:cNvPicPr>
            <a:picLocks noChangeAspect="1"/>
          </p:cNvPicPr>
          <p:nvPr/>
        </p:nvPicPr>
        <p:blipFill>
          <a:blip r:embed="rId11"/>
          <a:stretch>
            <a:fillRect/>
          </a:stretch>
        </p:blipFill>
        <p:spPr>
          <a:xfrm>
            <a:off x="5593612" y="2926194"/>
            <a:ext cx="1390237" cy="602437"/>
          </a:xfrm>
          <a:prstGeom prst="rect">
            <a:avLst/>
          </a:prstGeom>
        </p:spPr>
      </p:pic>
      <p:pic>
        <p:nvPicPr>
          <p:cNvPr id="19" name="Picture 18"/>
          <p:cNvPicPr>
            <a:picLocks noChangeAspect="1"/>
          </p:cNvPicPr>
          <p:nvPr/>
        </p:nvPicPr>
        <p:blipFill>
          <a:blip r:embed="rId12"/>
          <a:stretch>
            <a:fillRect/>
          </a:stretch>
        </p:blipFill>
        <p:spPr>
          <a:xfrm>
            <a:off x="3429010" y="3993766"/>
            <a:ext cx="2624667" cy="818036"/>
          </a:xfrm>
          <a:prstGeom prst="rect">
            <a:avLst/>
          </a:prstGeom>
        </p:spPr>
      </p:pic>
      <p:pic>
        <p:nvPicPr>
          <p:cNvPr id="22" name="Picture 21"/>
          <p:cNvPicPr>
            <a:picLocks noChangeAspect="1"/>
          </p:cNvPicPr>
          <p:nvPr/>
        </p:nvPicPr>
        <p:blipFill>
          <a:blip r:embed="rId13"/>
          <a:stretch>
            <a:fillRect/>
          </a:stretch>
        </p:blipFill>
        <p:spPr>
          <a:xfrm>
            <a:off x="3385604" y="571500"/>
            <a:ext cx="3810000" cy="1333500"/>
          </a:xfrm>
          <a:prstGeom prst="rect">
            <a:avLst/>
          </a:prstGeom>
        </p:spPr>
      </p:pic>
    </p:spTree>
    <p:extLst>
      <p:ext uri="{BB962C8B-B14F-4D97-AF65-F5344CB8AC3E}">
        <p14:creationId xmlns:p14="http://schemas.microsoft.com/office/powerpoint/2010/main" val="119949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
        <p:nvSpPr>
          <p:cNvPr id="11" name="Title 4"/>
          <p:cNvSpPr>
            <a:spLocks noGrp="1"/>
          </p:cNvSpPr>
          <p:nvPr>
            <p:ph type="title"/>
          </p:nvPr>
        </p:nvSpPr>
        <p:spPr>
          <a:xfrm>
            <a:off x="113722" y="149918"/>
            <a:ext cx="8796928" cy="474445"/>
          </a:xfrm>
        </p:spPr>
        <p:txBody>
          <a:bodyPr/>
          <a:lstStyle/>
          <a:p>
            <a:r>
              <a:rPr lang="en-US" sz="3200" dirty="0" smtClean="0">
                <a:solidFill>
                  <a:schemeClr val="accent1"/>
                </a:solidFill>
              </a:rPr>
              <a:t>What are </a:t>
            </a:r>
            <a:r>
              <a:rPr lang="en-US" sz="3200" dirty="0" err="1" smtClean="0">
                <a:solidFill>
                  <a:srgbClr val="FFFFFF"/>
                </a:solidFill>
              </a:rPr>
              <a:t>Microservices</a:t>
            </a:r>
            <a:r>
              <a:rPr lang="en-US" sz="3200" dirty="0">
                <a:solidFill>
                  <a:srgbClr val="FFFFFF"/>
                </a:solidFill>
              </a:rPr>
              <a:t>?</a:t>
            </a:r>
          </a:p>
        </p:txBody>
      </p:sp>
    </p:spTree>
    <p:extLst>
      <p:ext uri="{BB962C8B-B14F-4D97-AF65-F5344CB8AC3E}">
        <p14:creationId xmlns:p14="http://schemas.microsoft.com/office/powerpoint/2010/main" val="14222373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a:xfrm>
            <a:off x="457200" y="205979"/>
            <a:ext cx="8432800" cy="857400"/>
          </a:xfrm>
          <a:ln>
            <a:noFill/>
          </a:ln>
        </p:spPr>
        <p:txBody>
          <a:bodyPr/>
          <a:lstStyle/>
          <a:p>
            <a:pPr lvl="0"/>
            <a:r>
              <a:rPr lang="en-US" sz="3200" b="0" dirty="0">
                <a:solidFill>
                  <a:srgbClr val="008774"/>
                </a:solidFill>
              </a:rPr>
              <a:t>Trend towards new </a:t>
            </a:r>
            <a:r>
              <a:rPr lang="en-US" sz="3200" b="0" dirty="0" smtClean="0">
                <a:solidFill>
                  <a:schemeClr val="bg1"/>
                </a:solidFill>
              </a:rPr>
              <a:t>Lightweight </a:t>
            </a:r>
            <a:r>
              <a:rPr lang="en-US" sz="3200" dirty="0">
                <a:solidFill>
                  <a:schemeClr val="bg1"/>
                </a:solidFill>
              </a:rPr>
              <a:t>A</a:t>
            </a:r>
            <a:r>
              <a:rPr lang="en-US" sz="3200" b="0" dirty="0" smtClean="0">
                <a:solidFill>
                  <a:schemeClr val="bg1"/>
                </a:solidFill>
              </a:rPr>
              <a:t>rchitectures</a:t>
            </a:r>
            <a:r>
              <a:rPr lang="en-US" sz="3200" b="0" dirty="0">
                <a:solidFill>
                  <a:srgbClr val="008774"/>
                </a:solidFill>
              </a:rPr>
              <a:t/>
            </a:r>
            <a:br>
              <a:rPr lang="en-US" sz="3200" b="0" dirty="0">
                <a:solidFill>
                  <a:srgbClr val="008774"/>
                </a:solidFill>
              </a:rPr>
            </a:br>
            <a:endParaRPr lang="en-US" sz="3200" b="0" dirty="0">
              <a:solidFill>
                <a:srgbClr val="008774"/>
              </a:solidFill>
            </a:endParaRPr>
          </a:p>
        </p:txBody>
      </p:sp>
      <p:grpSp>
        <p:nvGrpSpPr>
          <p:cNvPr id="35" name="Group 34"/>
          <p:cNvGrpSpPr/>
          <p:nvPr/>
        </p:nvGrpSpPr>
        <p:grpSpPr>
          <a:xfrm>
            <a:off x="1006834" y="1376389"/>
            <a:ext cx="7130332" cy="2955641"/>
            <a:chOff x="840154" y="1376389"/>
            <a:chExt cx="7130332" cy="2955641"/>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00110"/>
            </a:xfrm>
            <a:prstGeom prst="rect">
              <a:avLst/>
            </a:prstGeom>
            <a:noFill/>
          </p:spPr>
          <p:txBody>
            <a:bodyPr wrap="square" rtlCol="0">
              <a:spAutoFit/>
            </a:bodyPr>
            <a:lstStyle/>
            <a:p>
              <a:r>
                <a:rPr lang="en-US" sz="2000" dirty="0" smtClean="0">
                  <a:solidFill>
                    <a:schemeClr val="bg1"/>
                  </a:solidFill>
                </a:rPr>
                <a:t>MONOLITHIC/LAYERED</a:t>
              </a:r>
              <a:endParaRPr lang="en-US" sz="2000" dirty="0">
                <a:solidFill>
                  <a:schemeClr val="bg1"/>
                </a:solidFill>
              </a:endParaRPr>
            </a:p>
          </p:txBody>
        </p:sp>
        <p:sp>
          <p:nvSpPr>
            <p:cNvPr id="36" name="TextBox 35"/>
            <p:cNvSpPr txBox="1"/>
            <p:nvPr/>
          </p:nvSpPr>
          <p:spPr>
            <a:xfrm>
              <a:off x="5434708" y="3931920"/>
              <a:ext cx="2235200" cy="369332"/>
            </a:xfrm>
            <a:prstGeom prst="rect">
              <a:avLst/>
            </a:prstGeom>
            <a:noFill/>
          </p:spPr>
          <p:txBody>
            <a:bodyPr wrap="square" rtlCol="0">
              <a:spAutoFit/>
            </a:bodyPr>
            <a:lstStyle/>
            <a:p>
              <a:r>
                <a:rPr lang="en-US" dirty="0" smtClean="0">
                  <a:solidFill>
                    <a:schemeClr val="bg1"/>
                  </a:solidFill>
                </a:rPr>
                <a:t>MICROSERVICES</a:t>
              </a:r>
              <a:endParaRPr lang="en-US" dirty="0">
                <a:solidFill>
                  <a:schemeClr val="bg1"/>
                </a:solidFill>
              </a:endParaRPr>
            </a:p>
          </p:txBody>
        </p:sp>
      </p:grpSp>
      <p:sp>
        <p:nvSpPr>
          <p:cNvPr id="37" name="TextBox 36"/>
          <p:cNvSpPr txBox="1"/>
          <p:nvPr/>
        </p:nvSpPr>
        <p:spPr>
          <a:xfrm>
            <a:off x="1221585" y="1898430"/>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38" name="TextBox 37"/>
          <p:cNvSpPr txBox="1"/>
          <p:nvPr/>
        </p:nvSpPr>
        <p:spPr>
          <a:xfrm>
            <a:off x="1326671" y="809701"/>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Tree>
    <p:extLst>
      <p:ext uri="{BB962C8B-B14F-4D97-AF65-F5344CB8AC3E}">
        <p14:creationId xmlns:p14="http://schemas.microsoft.com/office/powerpoint/2010/main" val="7305589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31857</TotalTime>
  <Words>3255</Words>
  <Application>Microsoft Macintosh PowerPoint</Application>
  <PresentationFormat>On-screen Show (16:9)</PresentationFormat>
  <Paragraphs>751</Paragraphs>
  <Slides>27</Slides>
  <Notes>26</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Pivotal Main</vt:lpstr>
      <vt:lpstr>1_Pivotal Main</vt:lpstr>
      <vt:lpstr>PowerPoint Presentation</vt:lpstr>
      <vt:lpstr>Agenda</vt:lpstr>
      <vt:lpstr>PowerPoint Presentation</vt:lpstr>
      <vt:lpstr>PowerPoint Presentation</vt:lpstr>
      <vt:lpstr>Software Developers Spend too Much Time NOT Writing Software</vt:lpstr>
      <vt:lpstr>PowerPoint Presentation</vt:lpstr>
      <vt:lpstr>Software is EVOLVING</vt:lpstr>
      <vt:lpstr>What are Microservices?</vt:lpstr>
      <vt:lpstr>Trend towards new Lightweight Architectures </vt:lpstr>
      <vt:lpstr>Agile Companies use Non-traditional, Modular Approaches to Software Systems</vt:lpstr>
      <vt:lpstr>PowerPoint Presentation</vt:lpstr>
      <vt:lpstr>PowerPoint Presentation</vt:lpstr>
      <vt:lpstr>Cloud Ready Poll </vt:lpstr>
      <vt:lpstr>It Takes a Platform</vt:lpstr>
      <vt:lpstr>Path to Full Stack Automation</vt:lpstr>
      <vt:lpstr>Building a Cloud Native Platform</vt:lpstr>
      <vt:lpstr>Helping You Modernize Efficiently at Scale</vt:lpstr>
      <vt:lpstr>Cloud Native Platforms and Contracts</vt:lpstr>
      <vt:lpstr>Application Lifecycle Management: CI/CD</vt:lpstr>
      <vt:lpstr>CI/CD via ‘CF Push’ to Cloud Foundry</vt:lpstr>
      <vt:lpstr>PowerPoint Presentation</vt:lpstr>
      <vt:lpstr>Four Levels High Availability – Built In!</vt:lpstr>
      <vt:lpstr>Pivotal Cloud Foundry: Most Trusted Platform</vt:lpstr>
      <vt:lpstr>Cloud Foundry Open Source MOMENTUM</vt:lpstr>
      <vt:lpstr>PowerPoint Presentation</vt:lpstr>
      <vt:lpstr>EXTRA</vt:lpstr>
      <vt:lpstr>Pivotal’s  Cloud Foundry Enterprise Model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Ben Bertka</cp:lastModifiedBy>
  <cp:revision>1175</cp:revision>
  <cp:lastPrinted>2015-08-14T15:58:30Z</cp:lastPrinted>
  <dcterms:created xsi:type="dcterms:W3CDTF">2015-05-27T14:59:12Z</dcterms:created>
  <dcterms:modified xsi:type="dcterms:W3CDTF">2017-10-18T16:18:42Z</dcterms:modified>
</cp:coreProperties>
</file>